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7"/>
  </p:notesMasterIdLst>
  <p:sldIdLst>
    <p:sldId id="267" r:id="rId3"/>
    <p:sldId id="299" r:id="rId4"/>
    <p:sldId id="368" r:id="rId5"/>
    <p:sldId id="369" r:id="rId6"/>
    <p:sldId id="300" r:id="rId7"/>
    <p:sldId id="370" r:id="rId8"/>
    <p:sldId id="272" r:id="rId9"/>
    <p:sldId id="268" r:id="rId10"/>
    <p:sldId id="294" r:id="rId11"/>
    <p:sldId id="287" r:id="rId12"/>
    <p:sldId id="284" r:id="rId13"/>
    <p:sldId id="352" r:id="rId14"/>
    <p:sldId id="371" r:id="rId15"/>
    <p:sldId id="317" r:id="rId16"/>
    <p:sldId id="372" r:id="rId17"/>
    <p:sldId id="330" r:id="rId18"/>
    <p:sldId id="331" r:id="rId19"/>
    <p:sldId id="332" r:id="rId20"/>
    <p:sldId id="334" r:id="rId21"/>
    <p:sldId id="335" r:id="rId22"/>
    <p:sldId id="337" r:id="rId23"/>
    <p:sldId id="336" r:id="rId24"/>
    <p:sldId id="353" r:id="rId25"/>
    <p:sldId id="338" r:id="rId26"/>
    <p:sldId id="323" r:id="rId27"/>
    <p:sldId id="340" r:id="rId28"/>
    <p:sldId id="347" r:id="rId29"/>
    <p:sldId id="348" r:id="rId30"/>
    <p:sldId id="349" r:id="rId31"/>
    <p:sldId id="325" r:id="rId32"/>
    <p:sldId id="354" r:id="rId33"/>
    <p:sldId id="346" r:id="rId34"/>
    <p:sldId id="351" r:id="rId35"/>
    <p:sldId id="355" r:id="rId36"/>
    <p:sldId id="356" r:id="rId37"/>
    <p:sldId id="350" r:id="rId38"/>
    <p:sldId id="358" r:id="rId39"/>
    <p:sldId id="357" r:id="rId40"/>
    <p:sldId id="359" r:id="rId41"/>
    <p:sldId id="360" r:id="rId42"/>
    <p:sldId id="361" r:id="rId43"/>
    <p:sldId id="362" r:id="rId44"/>
    <p:sldId id="364" r:id="rId45"/>
    <p:sldId id="366" r:id="rId46"/>
    <p:sldId id="367" r:id="rId47"/>
    <p:sldId id="363" r:id="rId48"/>
    <p:sldId id="373" r:id="rId49"/>
    <p:sldId id="315" r:id="rId50"/>
    <p:sldId id="316" r:id="rId51"/>
    <p:sldId id="339" r:id="rId52"/>
    <p:sldId id="344" r:id="rId53"/>
    <p:sldId id="329" r:id="rId54"/>
    <p:sldId id="290" r:id="rId55"/>
    <p:sldId id="365" r:id="rId5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2BAB1"/>
    <a:srgbClr val="6ADBD9"/>
    <a:srgbClr val="66CCFF"/>
    <a:srgbClr val="DDDDDD"/>
    <a:srgbClr val="FFFFFF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4291" autoAdjust="0"/>
  </p:normalViewPr>
  <p:slideViewPr>
    <p:cSldViewPr snapToGrid="0">
      <p:cViewPr varScale="1">
        <p:scale>
          <a:sx n="77" d="100"/>
          <a:sy n="77" d="100"/>
        </p:scale>
        <p:origin x="86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2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 b="1" dirty="0" err="1"/>
              <a:t>Evolução</a:t>
            </a:r>
            <a:r>
              <a:rPr lang="en-US" b="1" baseline="0" dirty="0"/>
              <a:t> do </a:t>
            </a:r>
            <a:r>
              <a:rPr lang="en-US" b="1" baseline="0" dirty="0" err="1"/>
              <a:t>paciente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</c:v>
                </c:pt>
              </c:strCache>
            </c:strRef>
          </c:tx>
          <c:dPt>
            <c:idx val="0"/>
            <c:bubble3D val="0"/>
            <c:spPr>
              <a:solidFill>
                <a:srgbClr val="6ADB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22-4C2D-8D4D-96E74AE324B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22-4C2D-8D4D-96E74AE324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0 - Alta</c:v>
                </c:pt>
                <c:pt idx="1">
                  <c:v>1 - Óbito</c:v>
                </c:pt>
              </c:strCache>
            </c:strRef>
          </c:cat>
          <c:val>
            <c:numRef>
              <c:f>Planilha1!$B$2:$B$3</c:f>
              <c:numCache>
                <c:formatCode>0.0%</c:formatCode>
                <c:ptCount val="2"/>
                <c:pt idx="0">
                  <c:v>0.69299999999999995</c:v>
                </c:pt>
                <c:pt idx="1">
                  <c:v>0.317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22-4C2D-8D4D-96E74AE32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Regressão Logística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0.66</c:v>
                </c:pt>
                <c:pt idx="1">
                  <c:v>0.57999999999999996</c:v>
                </c:pt>
                <c:pt idx="2">
                  <c:v>0.76</c:v>
                </c:pt>
                <c:pt idx="3">
                  <c:v>0.76</c:v>
                </c:pt>
                <c:pt idx="4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19-476A-9EA8-8986DE2CE74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Árvore de decisão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0.66</c:v>
                </c:pt>
                <c:pt idx="1">
                  <c:v>0.56999999999999995</c:v>
                </c:pt>
                <c:pt idx="2">
                  <c:v>0.74</c:v>
                </c:pt>
                <c:pt idx="3">
                  <c:v>0.77</c:v>
                </c:pt>
                <c:pt idx="4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A-49BF-9E83-E84F4C661A8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30"/>
        <c:axId val="1786764832"/>
        <c:axId val="1786757344"/>
      </c:barChart>
      <c:catAx>
        <c:axId val="1786764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86757344"/>
        <c:crosses val="autoZero"/>
        <c:auto val="1"/>
        <c:lblAlgn val="ctr"/>
        <c:lblOffset val="100"/>
        <c:noMultiLvlLbl val="0"/>
      </c:catAx>
      <c:valAx>
        <c:axId val="17867573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676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Blend 13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0.67</c:v>
                </c:pt>
                <c:pt idx="1">
                  <c:v>0.62</c:v>
                </c:pt>
                <c:pt idx="2">
                  <c:v>0.8</c:v>
                </c:pt>
                <c:pt idx="3">
                  <c:v>0.73</c:v>
                </c:pt>
                <c:pt idx="4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19-476A-9EA8-8986DE2CE74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Blend 5</c:v>
                </c:pt>
              </c:strCache>
            </c:strRef>
          </c:tx>
          <c:spPr>
            <a:solidFill>
              <a:srgbClr val="02BAB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0.67</c:v>
                </c:pt>
                <c:pt idx="1">
                  <c:v>0.62</c:v>
                </c:pt>
                <c:pt idx="2">
                  <c:v>0.8</c:v>
                </c:pt>
                <c:pt idx="3">
                  <c:v>0.73</c:v>
                </c:pt>
                <c:pt idx="4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DA-49BF-9E83-E84F4C661A8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LightGBM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0.66</c:v>
                </c:pt>
                <c:pt idx="1">
                  <c:v>0.59</c:v>
                </c:pt>
                <c:pt idx="2">
                  <c:v>0.76</c:v>
                </c:pt>
                <c:pt idx="3">
                  <c:v>0.76</c:v>
                </c:pt>
                <c:pt idx="4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946-47EF-83D1-9A431CBF3D2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30"/>
        <c:axId val="1786764832"/>
        <c:axId val="1786757344"/>
      </c:barChart>
      <c:catAx>
        <c:axId val="1786764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86757344"/>
        <c:crosses val="autoZero"/>
        <c:auto val="1"/>
        <c:lblAlgn val="ctr"/>
        <c:lblOffset val="100"/>
        <c:noMultiLvlLbl val="0"/>
      </c:catAx>
      <c:valAx>
        <c:axId val="17867573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676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Regressão Logística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0.66</c:v>
                </c:pt>
                <c:pt idx="1">
                  <c:v>0.59</c:v>
                </c:pt>
                <c:pt idx="2">
                  <c:v>0.77</c:v>
                </c:pt>
                <c:pt idx="3">
                  <c:v>0.75</c:v>
                </c:pt>
                <c:pt idx="4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D-441E-8798-795027B95B7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Árvore de decisão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0.66</c:v>
                </c:pt>
                <c:pt idx="1">
                  <c:v>0.56999999999999995</c:v>
                </c:pt>
                <c:pt idx="2">
                  <c:v>0.74</c:v>
                </c:pt>
                <c:pt idx="3">
                  <c:v>0.77</c:v>
                </c:pt>
                <c:pt idx="4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D-441E-8798-795027B95B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30"/>
        <c:axId val="1786764832"/>
        <c:axId val="1786757344"/>
      </c:barChart>
      <c:catAx>
        <c:axId val="1786764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86757344"/>
        <c:crosses val="autoZero"/>
        <c:auto val="1"/>
        <c:lblAlgn val="ctr"/>
        <c:lblOffset val="100"/>
        <c:noMultiLvlLbl val="0"/>
      </c:catAx>
      <c:valAx>
        <c:axId val="17867573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676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Blend 13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0.67</c:v>
                </c:pt>
                <c:pt idx="1">
                  <c:v>0.62</c:v>
                </c:pt>
                <c:pt idx="2">
                  <c:v>0.8</c:v>
                </c:pt>
                <c:pt idx="3">
                  <c:v>0.73</c:v>
                </c:pt>
                <c:pt idx="4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D8-4C16-8DE7-4075D2AF6C1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Blend 5</c:v>
                </c:pt>
              </c:strCache>
            </c:strRef>
          </c:tx>
          <c:spPr>
            <a:solidFill>
              <a:srgbClr val="02BAB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0.67</c:v>
                </c:pt>
                <c:pt idx="1">
                  <c:v>0.62</c:v>
                </c:pt>
                <c:pt idx="2">
                  <c:v>0.8</c:v>
                </c:pt>
                <c:pt idx="3">
                  <c:v>0.73</c:v>
                </c:pt>
                <c:pt idx="4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D8-4C16-8DE7-4075D2AF6C1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LightGBM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F1</c:v>
                </c:pt>
                <c:pt idx="1">
                  <c:v>Precisão</c:v>
                </c:pt>
                <c:pt idx="2">
                  <c:v>Especificidade</c:v>
                </c:pt>
                <c:pt idx="3">
                  <c:v>Sensibilidade</c:v>
                </c:pt>
                <c:pt idx="4">
                  <c:v>Acurácia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0.66</c:v>
                </c:pt>
                <c:pt idx="1">
                  <c:v>0.59</c:v>
                </c:pt>
                <c:pt idx="2">
                  <c:v>0.76</c:v>
                </c:pt>
                <c:pt idx="3">
                  <c:v>0.76</c:v>
                </c:pt>
                <c:pt idx="4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D8-4C16-8DE7-4075D2AF6C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0"/>
        <c:overlap val="-30"/>
        <c:axId val="1786764832"/>
        <c:axId val="1786757344"/>
      </c:barChart>
      <c:catAx>
        <c:axId val="1786764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86757344"/>
        <c:crosses val="autoZero"/>
        <c:auto val="1"/>
        <c:lblAlgn val="ctr"/>
        <c:lblOffset val="100"/>
        <c:noMultiLvlLbl val="0"/>
      </c:catAx>
      <c:valAx>
        <c:axId val="17867573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8676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ScaleX="82897" custScaleY="82955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chemeClr val="bg1">
            <a:lumMod val="85000"/>
            <a:alpha val="89804"/>
          </a:scheme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chemeClr val="bg1">
            <a:lumMod val="85000"/>
            <a:alpha val="89804"/>
          </a:scheme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85000"/>
            <a:alpha val="89804"/>
          </a:scheme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ScaleX="82897" custScaleY="82955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</a:t>
          </a: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</a:t>
          </a: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Inteligência</a:t>
          </a: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ScaleX="82897" custScaleY="82955"/>
      <dgm:spPr>
        <a:xfrm>
          <a:off x="8861" y="1745807"/>
          <a:ext cx="2270726" cy="908925"/>
        </a:xfrm>
        <a:prstGeom prst="chevron">
          <a:avLst/>
        </a:prstGeom>
      </dgm:spPr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>
        <a:xfrm>
          <a:off x="3878740" y="1745560"/>
          <a:ext cx="2273547" cy="909419"/>
        </a:xfrm>
        <a:prstGeom prst="chevron">
          <a:avLst/>
        </a:prstGeom>
      </dgm:spPr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>
        <a:xfrm>
          <a:off x="5833991" y="1745560"/>
          <a:ext cx="2273547" cy="909419"/>
        </a:xfrm>
        <a:prstGeom prst="chevron">
          <a:avLst/>
        </a:prstGeom>
      </dgm:spPr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789242" y="1745560"/>
          <a:ext cx="2273547" cy="909419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ScaleX="82897" custScaleY="82955"/>
      <dgm:spPr>
        <a:xfrm>
          <a:off x="8861" y="1745807"/>
          <a:ext cx="2270726" cy="908925"/>
        </a:xfrm>
        <a:prstGeom prst="chevron">
          <a:avLst/>
        </a:prstGeom>
      </dgm:spPr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>
        <a:xfrm>
          <a:off x="1923490" y="1745560"/>
          <a:ext cx="2273547" cy="909419"/>
        </a:xfrm>
        <a:prstGeom prst="chevron">
          <a:avLst/>
        </a:prstGeom>
      </dgm:spPr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>
        <a:xfrm>
          <a:off x="5833991" y="1745560"/>
          <a:ext cx="2273547" cy="909419"/>
        </a:xfrm>
        <a:prstGeom prst="chevron">
          <a:avLst/>
        </a:prstGeom>
      </dgm:spPr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789242" y="1745560"/>
          <a:ext cx="2273547" cy="909419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</a:t>
          </a: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</a:t>
          </a: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ScaleX="82897" custScaleY="82955"/>
      <dgm:spPr>
        <a:xfrm>
          <a:off x="8861" y="1745807"/>
          <a:ext cx="2270726" cy="908925"/>
        </a:xfrm>
        <a:prstGeom prst="chevron">
          <a:avLst/>
        </a:prstGeom>
      </dgm:spPr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>
        <a:xfrm>
          <a:off x="1923490" y="1745560"/>
          <a:ext cx="2273547" cy="909419"/>
        </a:xfrm>
        <a:prstGeom prst="chevron">
          <a:avLst/>
        </a:prstGeom>
      </dgm:spPr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>
        <a:xfrm>
          <a:off x="3878740" y="1745560"/>
          <a:ext cx="2273547" cy="909419"/>
        </a:xfrm>
        <a:prstGeom prst="chevron">
          <a:avLst/>
        </a:prstGeom>
      </dgm:spPr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789242" y="1745560"/>
          <a:ext cx="2273547" cy="909419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</a:t>
          </a: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</a:t>
          </a: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ScaleX="82897" custScaleY="82955"/>
      <dgm:spPr>
        <a:xfrm>
          <a:off x="8861" y="1745807"/>
          <a:ext cx="2270726" cy="908925"/>
        </a:xfrm>
        <a:prstGeom prst="chevron">
          <a:avLst/>
        </a:prstGeom>
      </dgm:spPr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>
        <a:xfrm>
          <a:off x="1923490" y="1745560"/>
          <a:ext cx="2273547" cy="909419"/>
        </a:xfrm>
        <a:prstGeom prst="chevron">
          <a:avLst/>
        </a:prstGeom>
      </dgm:spPr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>
        <a:xfrm>
          <a:off x="3878740" y="1745560"/>
          <a:ext cx="2273547" cy="909419"/>
        </a:xfrm>
        <a:prstGeom prst="chevron">
          <a:avLst/>
        </a:prstGeom>
      </dgm:spPr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>
        <a:xfrm>
          <a:off x="5833991" y="1745560"/>
          <a:ext cx="2273547" cy="909419"/>
        </a:xfrm>
        <a:prstGeom prst="chevron">
          <a:avLst/>
        </a:prstGeom>
      </dgm:spPr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789242" y="1745560"/>
          <a:ext cx="2273547" cy="909419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8861" y="1745807"/>
          <a:ext cx="2270726" cy="908925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63324" y="1745807"/>
        <a:ext cx="1361801" cy="908925"/>
      </dsp:txXfrm>
    </dsp:sp>
    <dsp:sp modelId="{AB221D9A-7F37-4CAE-AD4A-F7B2EE76FEFF}">
      <dsp:nvSpPr>
        <dsp:cNvPr id="0" name=""/>
        <dsp:cNvSpPr/>
      </dsp:nvSpPr>
      <dsp:spPr>
        <a:xfrm>
          <a:off x="1923490" y="1745560"/>
          <a:ext cx="2273547" cy="909419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378200" y="1745560"/>
        <a:ext cx="1364128" cy="909419"/>
      </dsp:txXfrm>
    </dsp:sp>
    <dsp:sp modelId="{3C02ABC0-7D33-441C-AC29-602574AACD69}">
      <dsp:nvSpPr>
        <dsp:cNvPr id="0" name=""/>
        <dsp:cNvSpPr/>
      </dsp:nvSpPr>
      <dsp:spPr>
        <a:xfrm>
          <a:off x="3878740" y="1745560"/>
          <a:ext cx="2273547" cy="909419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333450" y="1745560"/>
        <a:ext cx="1364128" cy="909419"/>
      </dsp:txXfrm>
    </dsp:sp>
    <dsp:sp modelId="{5911DBFA-F4D6-4978-B5B3-9802DED67E7B}">
      <dsp:nvSpPr>
        <dsp:cNvPr id="0" name=""/>
        <dsp:cNvSpPr/>
      </dsp:nvSpPr>
      <dsp:spPr>
        <a:xfrm>
          <a:off x="5833991" y="1745560"/>
          <a:ext cx="2273547" cy="909419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288701" y="1745560"/>
        <a:ext cx="1364128" cy="909419"/>
      </dsp:txXfrm>
    </dsp:sp>
    <dsp:sp modelId="{09080E76-2DC4-4372-84BC-05C05B395057}">
      <dsp:nvSpPr>
        <dsp:cNvPr id="0" name=""/>
        <dsp:cNvSpPr/>
      </dsp:nvSpPr>
      <dsp:spPr>
        <a:xfrm>
          <a:off x="7789242" y="1745560"/>
          <a:ext cx="2273547" cy="909419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243952" y="1745560"/>
        <a:ext cx="1364128" cy="909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8861" y="1745807"/>
          <a:ext cx="2270726" cy="908925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63324" y="1745807"/>
        <a:ext cx="1361801" cy="908925"/>
      </dsp:txXfrm>
    </dsp:sp>
    <dsp:sp modelId="{AB221D9A-7F37-4CAE-AD4A-F7B2EE76FEFF}">
      <dsp:nvSpPr>
        <dsp:cNvPr id="0" name=""/>
        <dsp:cNvSpPr/>
      </dsp:nvSpPr>
      <dsp:spPr>
        <a:xfrm>
          <a:off x="1923490" y="1745560"/>
          <a:ext cx="2273547" cy="909419"/>
        </a:xfrm>
        <a:prstGeom prst="chevron">
          <a:avLst/>
        </a:prstGeom>
        <a:solidFill>
          <a:schemeClr val="bg1">
            <a:lumMod val="8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378200" y="1745560"/>
        <a:ext cx="1364128" cy="909419"/>
      </dsp:txXfrm>
    </dsp:sp>
    <dsp:sp modelId="{3C02ABC0-7D33-441C-AC29-602574AACD69}">
      <dsp:nvSpPr>
        <dsp:cNvPr id="0" name=""/>
        <dsp:cNvSpPr/>
      </dsp:nvSpPr>
      <dsp:spPr>
        <a:xfrm>
          <a:off x="3878740" y="1745560"/>
          <a:ext cx="2273547" cy="909419"/>
        </a:xfrm>
        <a:prstGeom prst="chevron">
          <a:avLst/>
        </a:prstGeom>
        <a:solidFill>
          <a:schemeClr val="bg1">
            <a:lumMod val="8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333450" y="1745560"/>
        <a:ext cx="1364128" cy="909419"/>
      </dsp:txXfrm>
    </dsp:sp>
    <dsp:sp modelId="{5911DBFA-F4D6-4978-B5B3-9802DED67E7B}">
      <dsp:nvSpPr>
        <dsp:cNvPr id="0" name=""/>
        <dsp:cNvSpPr/>
      </dsp:nvSpPr>
      <dsp:spPr>
        <a:xfrm>
          <a:off x="5833991" y="1745560"/>
          <a:ext cx="2273547" cy="909419"/>
        </a:xfrm>
        <a:prstGeom prst="chevron">
          <a:avLst/>
        </a:prstGeom>
        <a:solidFill>
          <a:schemeClr val="bg1">
            <a:lumMod val="8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288701" y="1745560"/>
        <a:ext cx="1364128" cy="909419"/>
      </dsp:txXfrm>
    </dsp:sp>
    <dsp:sp modelId="{09080E76-2DC4-4372-84BC-05C05B395057}">
      <dsp:nvSpPr>
        <dsp:cNvPr id="0" name=""/>
        <dsp:cNvSpPr/>
      </dsp:nvSpPr>
      <dsp:spPr>
        <a:xfrm>
          <a:off x="7789242" y="1745560"/>
          <a:ext cx="2273547" cy="909419"/>
        </a:xfrm>
        <a:prstGeom prst="chevron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243952" y="1745560"/>
        <a:ext cx="1364128" cy="9094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8861" y="1745807"/>
          <a:ext cx="2270726" cy="908925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63324" y="1745807"/>
        <a:ext cx="1361801" cy="908925"/>
      </dsp:txXfrm>
    </dsp:sp>
    <dsp:sp modelId="{AB221D9A-7F37-4CAE-AD4A-F7B2EE76FEFF}">
      <dsp:nvSpPr>
        <dsp:cNvPr id="0" name=""/>
        <dsp:cNvSpPr/>
      </dsp:nvSpPr>
      <dsp:spPr>
        <a:xfrm>
          <a:off x="1923490" y="1745560"/>
          <a:ext cx="2273547" cy="909419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378200" y="1745560"/>
        <a:ext cx="1364128" cy="909419"/>
      </dsp:txXfrm>
    </dsp:sp>
    <dsp:sp modelId="{3C02ABC0-7D33-441C-AC29-602574AACD69}">
      <dsp:nvSpPr>
        <dsp:cNvPr id="0" name=""/>
        <dsp:cNvSpPr/>
      </dsp:nvSpPr>
      <dsp:spPr>
        <a:xfrm>
          <a:off x="3878740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333450" y="1745560"/>
        <a:ext cx="1364128" cy="909419"/>
      </dsp:txXfrm>
    </dsp:sp>
    <dsp:sp modelId="{5911DBFA-F4D6-4978-B5B3-9802DED67E7B}">
      <dsp:nvSpPr>
        <dsp:cNvPr id="0" name=""/>
        <dsp:cNvSpPr/>
      </dsp:nvSpPr>
      <dsp:spPr>
        <a:xfrm>
          <a:off x="5833991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</a:t>
          </a: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</a:t>
          </a: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Inteligência</a:t>
          </a: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Artificial</a:t>
          </a:r>
        </a:p>
      </dsp:txBody>
      <dsp:txXfrm>
        <a:off x="6288701" y="1745560"/>
        <a:ext cx="1364128" cy="909419"/>
      </dsp:txXfrm>
    </dsp:sp>
    <dsp:sp modelId="{09080E76-2DC4-4372-84BC-05C05B395057}">
      <dsp:nvSpPr>
        <dsp:cNvPr id="0" name=""/>
        <dsp:cNvSpPr/>
      </dsp:nvSpPr>
      <dsp:spPr>
        <a:xfrm>
          <a:off x="7789242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243952" y="1745560"/>
        <a:ext cx="1364128" cy="9094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8861" y="1745807"/>
          <a:ext cx="2270726" cy="908925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63324" y="1745807"/>
        <a:ext cx="1361801" cy="908925"/>
      </dsp:txXfrm>
    </dsp:sp>
    <dsp:sp modelId="{AB221D9A-7F37-4CAE-AD4A-F7B2EE76FEFF}">
      <dsp:nvSpPr>
        <dsp:cNvPr id="0" name=""/>
        <dsp:cNvSpPr/>
      </dsp:nvSpPr>
      <dsp:spPr>
        <a:xfrm>
          <a:off x="1923490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378200" y="1745560"/>
        <a:ext cx="1364128" cy="909419"/>
      </dsp:txXfrm>
    </dsp:sp>
    <dsp:sp modelId="{3C02ABC0-7D33-441C-AC29-602574AACD69}">
      <dsp:nvSpPr>
        <dsp:cNvPr id="0" name=""/>
        <dsp:cNvSpPr/>
      </dsp:nvSpPr>
      <dsp:spPr>
        <a:xfrm>
          <a:off x="3878740" y="1745560"/>
          <a:ext cx="2273547" cy="909419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333450" y="1745560"/>
        <a:ext cx="1364128" cy="909419"/>
      </dsp:txXfrm>
    </dsp:sp>
    <dsp:sp modelId="{5911DBFA-F4D6-4978-B5B3-9802DED67E7B}">
      <dsp:nvSpPr>
        <dsp:cNvPr id="0" name=""/>
        <dsp:cNvSpPr/>
      </dsp:nvSpPr>
      <dsp:spPr>
        <a:xfrm>
          <a:off x="5833991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288701" y="1745560"/>
        <a:ext cx="1364128" cy="909419"/>
      </dsp:txXfrm>
    </dsp:sp>
    <dsp:sp modelId="{09080E76-2DC4-4372-84BC-05C05B395057}">
      <dsp:nvSpPr>
        <dsp:cNvPr id="0" name=""/>
        <dsp:cNvSpPr/>
      </dsp:nvSpPr>
      <dsp:spPr>
        <a:xfrm>
          <a:off x="7789242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243952" y="1745560"/>
        <a:ext cx="1364128" cy="909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8861" y="1745807"/>
          <a:ext cx="2270726" cy="908925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63324" y="1745807"/>
        <a:ext cx="1361801" cy="908925"/>
      </dsp:txXfrm>
    </dsp:sp>
    <dsp:sp modelId="{AB221D9A-7F37-4CAE-AD4A-F7B2EE76FEFF}">
      <dsp:nvSpPr>
        <dsp:cNvPr id="0" name=""/>
        <dsp:cNvSpPr/>
      </dsp:nvSpPr>
      <dsp:spPr>
        <a:xfrm>
          <a:off x="1923490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</a:t>
          </a: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Exploratória</a:t>
          </a:r>
        </a:p>
      </dsp:txBody>
      <dsp:txXfrm>
        <a:off x="2378200" y="1745560"/>
        <a:ext cx="1364128" cy="909419"/>
      </dsp:txXfrm>
    </dsp:sp>
    <dsp:sp modelId="{3C02ABC0-7D33-441C-AC29-602574AACD69}">
      <dsp:nvSpPr>
        <dsp:cNvPr id="0" name=""/>
        <dsp:cNvSpPr/>
      </dsp:nvSpPr>
      <dsp:spPr>
        <a:xfrm>
          <a:off x="3878740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</a:t>
          </a: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Estatística</a:t>
          </a:r>
        </a:p>
      </dsp:txBody>
      <dsp:txXfrm>
        <a:off x="4333450" y="1745560"/>
        <a:ext cx="1364128" cy="909419"/>
      </dsp:txXfrm>
    </dsp:sp>
    <dsp:sp modelId="{5911DBFA-F4D6-4978-B5B3-9802DED67E7B}">
      <dsp:nvSpPr>
        <dsp:cNvPr id="0" name=""/>
        <dsp:cNvSpPr/>
      </dsp:nvSpPr>
      <dsp:spPr>
        <a:xfrm>
          <a:off x="5833991" y="1745560"/>
          <a:ext cx="2273547" cy="909419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288701" y="1745560"/>
        <a:ext cx="1364128" cy="909419"/>
      </dsp:txXfrm>
    </dsp:sp>
    <dsp:sp modelId="{09080E76-2DC4-4372-84BC-05C05B395057}">
      <dsp:nvSpPr>
        <dsp:cNvPr id="0" name=""/>
        <dsp:cNvSpPr/>
      </dsp:nvSpPr>
      <dsp:spPr>
        <a:xfrm>
          <a:off x="7789242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243952" y="1745560"/>
        <a:ext cx="1364128" cy="9094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8861" y="1745807"/>
          <a:ext cx="2270726" cy="908925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63324" y="1745807"/>
        <a:ext cx="1361801" cy="908925"/>
      </dsp:txXfrm>
    </dsp:sp>
    <dsp:sp modelId="{AB221D9A-7F37-4CAE-AD4A-F7B2EE76FEFF}">
      <dsp:nvSpPr>
        <dsp:cNvPr id="0" name=""/>
        <dsp:cNvSpPr/>
      </dsp:nvSpPr>
      <dsp:spPr>
        <a:xfrm>
          <a:off x="1923490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</a:t>
          </a: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Exploratória</a:t>
          </a:r>
        </a:p>
      </dsp:txBody>
      <dsp:txXfrm>
        <a:off x="2378200" y="1745560"/>
        <a:ext cx="1364128" cy="909419"/>
      </dsp:txXfrm>
    </dsp:sp>
    <dsp:sp modelId="{3C02ABC0-7D33-441C-AC29-602574AACD69}">
      <dsp:nvSpPr>
        <dsp:cNvPr id="0" name=""/>
        <dsp:cNvSpPr/>
      </dsp:nvSpPr>
      <dsp:spPr>
        <a:xfrm>
          <a:off x="3878740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</a:t>
          </a: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Estatística</a:t>
          </a:r>
        </a:p>
      </dsp:txBody>
      <dsp:txXfrm>
        <a:off x="4333450" y="1745560"/>
        <a:ext cx="1364128" cy="909419"/>
      </dsp:txXfrm>
    </dsp:sp>
    <dsp:sp modelId="{5911DBFA-F4D6-4978-B5B3-9802DED67E7B}">
      <dsp:nvSpPr>
        <dsp:cNvPr id="0" name=""/>
        <dsp:cNvSpPr/>
      </dsp:nvSpPr>
      <dsp:spPr>
        <a:xfrm>
          <a:off x="5833991" y="1745560"/>
          <a:ext cx="2273547" cy="90941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288701" y="1745560"/>
        <a:ext cx="1364128" cy="909419"/>
      </dsp:txXfrm>
    </dsp:sp>
    <dsp:sp modelId="{09080E76-2DC4-4372-84BC-05C05B395057}">
      <dsp:nvSpPr>
        <dsp:cNvPr id="0" name=""/>
        <dsp:cNvSpPr/>
      </dsp:nvSpPr>
      <dsp:spPr>
        <a:xfrm>
          <a:off x="7789242" y="1745560"/>
          <a:ext cx="2273547" cy="909419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243952" y="1745560"/>
        <a:ext cx="1364128" cy="909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C0E9A-CAF1-44BA-8C98-5BE835AC7B3C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CCD0D-6437-4073-8960-8BC5F3D1E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78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Árvore grande pelo grande número de variáveis.</a:t>
            </a:r>
          </a:p>
          <a:p>
            <a:r>
              <a:rPr lang="pt-BR" dirty="0"/>
              <a:t>Falar sobre a otimização manual por conta das limitações da etapa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345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Stepwise</a:t>
            </a:r>
            <a:r>
              <a:rPr lang="pt-BR" dirty="0"/>
              <a:t> AIC. Variáveis de vermelho, p-valor acima de 0,05</a:t>
            </a:r>
          </a:p>
          <a:p>
            <a:r>
              <a:rPr lang="pt-BR" dirty="0"/>
              <a:t>Ponto de corte = 0,3128805</a:t>
            </a:r>
          </a:p>
          <a:p>
            <a:r>
              <a:rPr lang="pt-BR" dirty="0"/>
              <a:t>Falar sobre a ASMA diminuir a chance de óbito tanto na árvore quanto na reg. log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09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93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slide" Target="slide48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5" Type="http://schemas.openxmlformats.org/officeDocument/2006/relationships/hyperlink" Target="https://github.com/slundberg/shap" TargetMode="External"/><Relationship Id="rId4" Type="http://schemas.openxmlformats.org/officeDocument/2006/relationships/image" Target="../media/image5.jpeg"/><Relationship Id="rId9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hyperlink" Target="https://pubmed.ncbi.nlm.nih.gov/33455043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emfoco.com.br/noticia/ace2-proteina-que-facilita-entrada-do-sars-cov-2-no-organismo/" TargetMode="External"/><Relationship Id="rId5" Type="http://schemas.openxmlformats.org/officeDocument/2006/relationships/hyperlink" Target="https://healthsciences.arizona.edu/newsroom/news-releases/2021/researchers-study-why-covid-19-strikes-asthma-sufferers-less-severely" TargetMode="Externa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image" Target="../media/image5.jpeg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3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pt-br/pricing/calculator/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www.microsoft.com/pt-br/microsoft-365/business/compare-all-microsoft-365-business-products-b?&amp;ef_id=Cj0KCQjwmdGYBhDRARIsABmSEeMvgONl8tb0QONypMtww_vrLxWlcIqGL0x8_gkfIltxE-f0NsH2G5oaAuepEALw_wcB:G:s&amp;OCID=AIDcmmwf9kwzdj_SEM_Cj0KCQjwmdGYBhDRARIsABmSEeMvgONl8tb0QONypMtww_vrLxWlcIqGL0x8_gkfIltxE-f0NsH2G5oaAuepEALw_wcB:G:s&amp;lnkd=Google_O365SMB_Brand&amp;gclid=Cj0KCQjwmdGYBhDRARIsABmSEeMvgONl8tb0QONypMtww_vrLxWlcIqGL0x8_gkfIltxE-f0NsH2G5oaAuepEALw_wc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lassdoor.com.br/member/home/index.htm" TargetMode="External"/><Relationship Id="rId5" Type="http://schemas.openxmlformats.org/officeDocument/2006/relationships/hyperlink" Target="https://www.idinheiro.com.br/calculadoras/calculadora-custo-de-funcionario-para-empresa/" TargetMode="External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towardsdatascience.com/the-mathematics-of-decision-trees-random-forest-and-feature-importance-in-scikit-learn-and-spark-f2861df67e3#:~:text=Feature%20importance%20is%20calculated%20as,the%20more%20important%20the%20feature.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" Target="slide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jpe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datasus.saude.gov.br/dataset/srag-2021-e-2022" TargetMode="External"/><Relationship Id="rId5" Type="http://schemas.openxmlformats.org/officeDocument/2006/relationships/hyperlink" Target="https://opendatasus.saude.gov.br/dataset/srag-2020" TargetMode="External"/><Relationship Id="rId4" Type="http://schemas.openxmlformats.org/officeDocument/2006/relationships/hyperlink" Target="https://opendatasus.saude.gov.br/organization/ministerio-da-saude?q=srag&amp;sort=score+desc%2C+metadata_modified+des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0E556C-CBFF-4242-B7EF-311B54C8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89" y="-93697"/>
            <a:ext cx="10683711" cy="69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98334" y="-403053"/>
            <a:ext cx="11056593" cy="7579263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" name="Google Shape;62;p13">
            <a:extLst>
              <a:ext uri="{FF2B5EF4-FFF2-40B4-BE49-F238E27FC236}">
                <a16:creationId xmlns:a16="http://schemas.microsoft.com/office/drawing/2014/main" id="{36603DFB-8F0B-4DA6-B6E3-1EB91A39402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35948" y="1618385"/>
            <a:ext cx="6756052" cy="523961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401194" y="5895633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31/07/2022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5" y="3527025"/>
            <a:ext cx="5266001" cy="11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sz="2400" dirty="0" err="1"/>
              <a:t>Estudo</a:t>
            </a:r>
            <a:r>
              <a:rPr lang="en-US" sz="2400" dirty="0"/>
              <a:t> da </a:t>
            </a:r>
            <a:r>
              <a:rPr lang="en-US" sz="2400" dirty="0" err="1"/>
              <a:t>Síndrome</a:t>
            </a:r>
            <a:r>
              <a:rPr lang="en-US" sz="2400" dirty="0"/>
              <a:t> </a:t>
            </a:r>
            <a:r>
              <a:rPr lang="en-US" sz="2400" dirty="0" err="1"/>
              <a:t>Respiratória</a:t>
            </a:r>
            <a:r>
              <a:rPr lang="en-US" sz="2400" dirty="0"/>
              <a:t> </a:t>
            </a:r>
            <a:r>
              <a:rPr lang="en-US" sz="2400" dirty="0" err="1"/>
              <a:t>Aguda</a:t>
            </a:r>
            <a:r>
              <a:rPr lang="en-US" sz="2400" dirty="0"/>
              <a:t> Grave no </a:t>
            </a:r>
            <a:r>
              <a:rPr lang="en-US" sz="2400" dirty="0" err="1"/>
              <a:t>Brasil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C5EEAC4-B5D4-47CE-97F1-92B7D34290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716117"/>
            <a:ext cx="1907374" cy="366795"/>
          </a:xfrm>
          <a:prstGeom prst="round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E95861E-53A7-4263-BFF3-63A5AB221C1C}"/>
              </a:ext>
            </a:extLst>
          </p:cNvPr>
          <p:cNvSpPr txBox="1"/>
          <p:nvPr/>
        </p:nvSpPr>
        <p:spPr>
          <a:xfrm>
            <a:off x="401194" y="4803227"/>
            <a:ext cx="442533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a-DK" sz="1867" kern="0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Predição de óbito e identificação de suas principais causas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6528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49355" y="6495116"/>
            <a:ext cx="1705361" cy="327947"/>
          </a:xfrm>
          <a:prstGeom prst="rect">
            <a:avLst/>
          </a:prstGeom>
        </p:spPr>
      </p:pic>
      <p:sp>
        <p:nvSpPr>
          <p:cNvPr id="17" name="CaixaDeTexto 18">
            <a:extLst>
              <a:ext uri="{FF2B5EF4-FFF2-40B4-BE49-F238E27FC236}">
                <a16:creationId xmlns:a16="http://schemas.microsoft.com/office/drawing/2014/main" id="{DFC5997D-BC4E-4E3D-87B0-232467CBF79F}"/>
              </a:ext>
            </a:extLst>
          </p:cNvPr>
          <p:cNvSpPr txBox="1"/>
          <p:nvPr/>
        </p:nvSpPr>
        <p:spPr>
          <a:xfrm>
            <a:off x="387626" y="1291642"/>
            <a:ext cx="91274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Principais características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Número de bases: 2 (2020 a 2021)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Número de variáveis: 162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Número de registros: 2.825.170 (1.199.699 + 1.625.471)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Todos os pacientes que tiverem o resultado do caso reportado corretamente (alta ou óbito)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exclusão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Pacientes com evolução reportada incorretamente (ignorado 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</a:rPr>
              <a:t>NaN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) ou óbito por outras causas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Sexo reportado incorretamente (classe I)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Pacientes com menos de 10 anos reportadas como grávidas (erro da base)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Pacientes acima de 1 ano com marcação de amamentação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Idades acima de 122 anos</a:t>
            </a: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Período de análise</a:t>
            </a:r>
          </a:p>
        </p:txBody>
      </p:sp>
      <p:graphicFrame>
        <p:nvGraphicFramePr>
          <p:cNvPr id="18" name="Tabela 3">
            <a:extLst>
              <a:ext uri="{FF2B5EF4-FFF2-40B4-BE49-F238E27FC236}">
                <a16:creationId xmlns:a16="http://schemas.microsoft.com/office/drawing/2014/main" id="{1DCBF449-4629-40B2-AECD-C44E325DD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37709"/>
              </p:ext>
            </p:extLst>
          </p:nvPr>
        </p:nvGraphicFramePr>
        <p:xfrm>
          <a:off x="1848441" y="4899459"/>
          <a:ext cx="8495117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6498">
                  <a:extLst>
                    <a:ext uri="{9D8B030D-6E8A-4147-A177-3AD203B41FA5}">
                      <a16:colId xmlns:a16="http://schemas.microsoft.com/office/drawing/2014/main" val="499027444"/>
                    </a:ext>
                  </a:extLst>
                </a:gridCol>
                <a:gridCol w="2598619">
                  <a:extLst>
                    <a:ext uri="{9D8B030D-6E8A-4147-A177-3AD203B41FA5}">
                      <a16:colId xmlns:a16="http://schemas.microsoft.com/office/drawing/2014/main" val="4258280684"/>
                    </a:ext>
                  </a:extLst>
                </a:gridCol>
              </a:tblGrid>
              <a:tr h="267999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</a:rPr>
                        <a:t>2020 e 2021</a:t>
                      </a:r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BA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253605"/>
                  </a:ext>
                </a:extLst>
              </a:tr>
              <a:tr h="26799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Treino – 197.189 registros após tratamento.</a:t>
                      </a:r>
                    </a:p>
                    <a:p>
                      <a:pPr algn="ctr"/>
                      <a:r>
                        <a:rPr lang="pt-BR" sz="1400" b="1" dirty="0"/>
                        <a:t>De 01/04/2020 até 30/06/2021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OOT – 50.565 registros após tratamento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4139"/>
                  </a:ext>
                </a:extLst>
              </a:tr>
            </a:tbl>
          </a:graphicData>
        </a:graphic>
      </p:graphicFrame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4B29D7F-A5D0-4C94-ACE5-D44FD9CDF3AB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ATUAL|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2020 a 2021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0977928" y="360959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0977929" y="400716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521963" y="807508"/>
            <a:ext cx="11017211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311009" y="1343000"/>
            <a:ext cx="9228166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298532" y="1909546"/>
            <a:ext cx="7240643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095999" y="2475083"/>
            <a:ext cx="5443177" cy="126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4" y="1127405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107697" y="1228585"/>
            <a:ext cx="1242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200" b="1" dirty="0">
                <a:solidFill>
                  <a:schemeClr val="bg1"/>
                </a:solidFill>
                <a:latin typeface="Open Sans" panose="020B0604020202020204" charset="0"/>
              </a:rPr>
              <a:t>Base Original </a:t>
            </a:r>
          </a:p>
          <a:p>
            <a:r>
              <a:rPr lang="pt-BR" sz="1200" dirty="0">
                <a:solidFill>
                  <a:schemeClr val="bg1"/>
                </a:solidFill>
              </a:rPr>
              <a:t>2.825.170 Casos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2874810" y="1713207"/>
            <a:ext cx="659693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b="1" dirty="0">
                <a:solidFill>
                  <a:schemeClr val="bg1"/>
                </a:solidFill>
                <a:latin typeface="Open Sans" panose="020B0604020202020204" charset="0"/>
              </a:rPr>
              <a:t>Filtro 1 – Exclusão de óbitos por outras causas, NaN e classe ”Ignorado”</a:t>
            </a:r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 </a:t>
            </a:r>
          </a:p>
          <a:p>
            <a:r>
              <a:rPr lang="pt-BR" sz="1200" dirty="0">
                <a:solidFill>
                  <a:schemeClr val="bg1"/>
                </a:solidFill>
              </a:rPr>
              <a:t>2.337.785 Casos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14" y="1643012"/>
            <a:ext cx="667192" cy="6671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55" y="2170869"/>
            <a:ext cx="699323" cy="69932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4804235" y="2289057"/>
            <a:ext cx="5227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b="1" dirty="0">
                <a:solidFill>
                  <a:schemeClr val="bg1"/>
                </a:solidFill>
                <a:latin typeface="Open Sans" panose="020B0604020202020204" charset="0"/>
              </a:rPr>
              <a:t>Filtro 2 – Exclusão de idades, gravidez e amamentação incorretas </a:t>
            </a:r>
          </a:p>
          <a:p>
            <a:r>
              <a:rPr lang="pt-BR" sz="1200" dirty="0">
                <a:solidFill>
                  <a:schemeClr val="bg1"/>
                </a:solidFill>
              </a:rPr>
              <a:t>2.337.268 Casos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06918"/>
            <a:ext cx="702774" cy="56654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6643613" y="2871510"/>
            <a:ext cx="3215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b="1" dirty="0">
                <a:solidFill>
                  <a:schemeClr val="bg1"/>
                </a:solidFill>
                <a:latin typeface="Open Sans" panose="020B0604020202020204" charset="0"/>
              </a:rPr>
              <a:t>Filtro 3 – Exclusão de Nulos e Ignorados</a:t>
            </a:r>
            <a:endParaRPr lang="da-DK" sz="1400" b="1" dirty="0">
              <a:solidFill>
                <a:schemeClr val="bg1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247.754 Casos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547249" y="1806704"/>
            <a:ext cx="1763760" cy="196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original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original sem filtros com 2.825.170 casos de SRAG reportados. Destes, que destes 25,6% foram a óbito pela doença.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496357" y="2400233"/>
            <a:ext cx="1763760" cy="254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Redução da base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Exclusão de 15,8% dos registros da base que não podem ser utilizados por problemas na variável resposta.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Nova proporção de óbitos: 30,3%.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AF6AA49C-E984-4ED1-8587-CAE44EAD4ED2}"/>
              </a:ext>
            </a:extLst>
          </p:cNvPr>
          <p:cNvSpPr txBox="1"/>
          <p:nvPr/>
        </p:nvSpPr>
        <p:spPr>
          <a:xfrm>
            <a:off x="4445465" y="2970916"/>
            <a:ext cx="176376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Redução da base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Exclusão de mais 0,02% da de registros da base. Proporção de óbitos inalterada: 30,8%.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Espaço Reservado para Data 5">
            <a:extLst>
              <a:ext uri="{FF2B5EF4-FFF2-40B4-BE49-F238E27FC236}">
                <a16:creationId xmlns:a16="http://schemas.microsoft.com/office/drawing/2014/main" id="{B04190FB-4732-4C70-A897-FFA84BA1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511463"/>
            <a:ext cx="1705361" cy="327947"/>
          </a:xfrm>
          <a:prstGeom prst="rect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0B7A52BA-C7A7-440A-B3B6-D2C7BBDCE50C}"/>
              </a:ext>
            </a:extLst>
          </p:cNvPr>
          <p:cNvSpPr txBox="1"/>
          <p:nvPr/>
        </p:nvSpPr>
        <p:spPr>
          <a:xfrm>
            <a:off x="6096615" y="3438057"/>
            <a:ext cx="1763760" cy="181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Redução da base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Exclusão de 89,3% dos registros devido a impossibilidade de tratar estes erros da base. Proporção de óbitos semelhante: 31,7%.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8DF1E575-BBC9-4E5E-A944-4905FED086B3}"/>
              </a:ext>
            </a:extLst>
          </p:cNvPr>
          <p:cNvSpPr/>
          <p:nvPr/>
        </p:nvSpPr>
        <p:spPr>
          <a:xfrm>
            <a:off x="7626167" y="3044869"/>
            <a:ext cx="3913010" cy="1260000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8E2E605-D4F3-49D9-BF67-ADAEB3EDCF45}"/>
              </a:ext>
            </a:extLst>
          </p:cNvPr>
          <p:cNvSpPr/>
          <p:nvPr/>
        </p:nvSpPr>
        <p:spPr>
          <a:xfrm>
            <a:off x="8173780" y="3441296"/>
            <a:ext cx="3215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b="1" dirty="0">
                <a:solidFill>
                  <a:schemeClr val="bg1"/>
                </a:solidFill>
                <a:latin typeface="Open Sans" panose="020B0604020202020204" charset="0"/>
              </a:rPr>
              <a:t>Base final para modelagem</a:t>
            </a:r>
            <a:endParaRPr lang="da-DK" sz="1400" b="1" dirty="0">
              <a:solidFill>
                <a:schemeClr val="bg1"/>
              </a:solidFill>
              <a:latin typeface="Open Sans" panose="020B0604020202020204" charset="0"/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247.754 Casos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6223427-4D2F-4311-BDB0-849861A50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166" y="3370353"/>
            <a:ext cx="603549" cy="603549"/>
          </a:xfrm>
          <a:prstGeom prst="rect">
            <a:avLst/>
          </a:prstGeom>
        </p:spPr>
      </p:pic>
      <p:sp>
        <p:nvSpPr>
          <p:cNvPr id="36" name="Google Shape;115;p18">
            <a:extLst>
              <a:ext uri="{FF2B5EF4-FFF2-40B4-BE49-F238E27FC236}">
                <a16:creationId xmlns:a16="http://schemas.microsoft.com/office/drawing/2014/main" id="{AFCA44E9-472A-4EED-9684-27471F24D9F4}"/>
              </a:ext>
            </a:extLst>
          </p:cNvPr>
          <p:cNvSpPr txBox="1"/>
          <p:nvPr/>
        </p:nvSpPr>
        <p:spPr>
          <a:xfrm>
            <a:off x="7886640" y="3968232"/>
            <a:ext cx="1763760" cy="181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final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com 247.754 casos, 52 variáveis para modelagem e variável resposta com 2 classes, altas e óbitos por SRAG. Proporção: 31,7% 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4A8BE4D6-942E-45CD-963B-7013624EFF38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ATUAL|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2020 a 2021</a:t>
            </a: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73155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876492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Desempenho dos modelos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Escolha da técnica que melhor se adequa ao contexto de aplicação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Conclusões da análise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A5FB3CA9-33AC-43DE-A1A6-22AA62D0EC8A}"/>
              </a:ext>
            </a:extLst>
          </p:cNvPr>
          <p:cNvSpPr txBox="1"/>
          <p:nvPr/>
        </p:nvSpPr>
        <p:spPr>
          <a:xfrm>
            <a:off x="783943" y="2987959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da-DK" sz="1200" b="1" dirty="0">
                <a:solidFill>
                  <a:srgbClr val="DDDDDD"/>
                </a:solidFill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Contextualização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DDDD"/>
                </a:solidFill>
                <a:latin typeface="Open Sans"/>
              </a:rPr>
              <a:t>Base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Filtros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DDDDDD"/>
                </a:solidFill>
                <a:latin typeface="Open Sans"/>
              </a:rPr>
              <a:t>aplicados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5;p18">
            <a:extLst>
              <a:ext uri="{FF2B5EF4-FFF2-40B4-BE49-F238E27FC236}">
                <a16:creationId xmlns:a16="http://schemas.microsoft.com/office/drawing/2014/main" id="{2AA814CE-1BEB-4542-BBA8-13C5E1BFF1E8}"/>
              </a:ext>
            </a:extLst>
          </p:cNvPr>
          <p:cNvSpPr txBox="1"/>
          <p:nvPr/>
        </p:nvSpPr>
        <p:spPr>
          <a:xfrm>
            <a:off x="2773791" y="2987959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das principais variáveis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de valores faltantes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sym typeface="Open Sans"/>
              </a:rPr>
              <a:t>univariada</a:t>
            </a:r>
            <a:endParaRPr lang="pt-BR" sz="1200" dirty="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bivariada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685CCE23-80D3-75BF-9939-710F7640C3C9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15 modelos Baseline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LightGBM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Voting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Classifiers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Blend 5 modelos</a:t>
            </a: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Blend 13 modelos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Desempenho dos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4820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D45B0D0-148A-4296-B01A-AD8E94068B2E}"/>
              </a:ext>
            </a:extLst>
          </p:cNvPr>
          <p:cNvSpPr/>
          <p:nvPr/>
        </p:nvSpPr>
        <p:spPr>
          <a:xfrm>
            <a:off x="3702969" y="1062161"/>
            <a:ext cx="7200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análise exploratória é o processo de entender o que há na base, suas variáveis, número de linhas, tipos dos dados das colunas, entre outros.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É nesse processo que o cientista de dados precisa extrair o máximo de informações da base para prosseguir com o estudo e, enfim, chegar na fase de modelagem.</a:t>
            </a: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231909" y="19013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2054" name="Picture 6" descr="Exploratory Data Analysis">
            <a:extLst>
              <a:ext uri="{FF2B5EF4-FFF2-40B4-BE49-F238E27FC236}">
                <a16:creationId xmlns:a16="http://schemas.microsoft.com/office/drawing/2014/main" id="{C58F1A22-FBBD-9CB1-9C77-B9E8E1AA3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9" r="36098"/>
          <a:stretch/>
        </p:blipFill>
        <p:spPr bwMode="auto">
          <a:xfrm>
            <a:off x="0" y="0"/>
            <a:ext cx="32360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503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256033" y="3200322"/>
            <a:ext cx="2450580" cy="317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Data, demográficas e geográficas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Data da notificação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Tempo de alta ou óbito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Gravidez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Raça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Vacinação contra gripe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Mãe amamenta (&lt; 6 meses)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Mãe vacinada contra gripe (&lt; 6 meses)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Vacina contra COVID-19</a:t>
            </a: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D76D1B44-E9E6-4C74-BCB4-B19C6FED7A36}"/>
              </a:ext>
            </a:extLst>
          </p:cNvPr>
          <p:cNvSpPr txBox="1"/>
          <p:nvPr/>
        </p:nvSpPr>
        <p:spPr>
          <a:xfrm>
            <a:off x="2684212" y="3181012"/>
            <a:ext cx="1945821" cy="31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Sintomas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Febre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Tosse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Dispneia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Diarreia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Vômito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Garganta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Desconforto respiratório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Saturação abaixo de 95%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Dor abdominal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Fadiga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Perda olfativa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Perda de paladar</a:t>
            </a:r>
          </a:p>
        </p:txBody>
      </p:sp>
      <p:sp>
        <p:nvSpPr>
          <p:cNvPr id="16" name="Google Shape;115;p18">
            <a:extLst>
              <a:ext uri="{FF2B5EF4-FFF2-40B4-BE49-F238E27FC236}">
                <a16:creationId xmlns:a16="http://schemas.microsoft.com/office/drawing/2014/main" id="{5ED8E2F2-F616-403F-938A-18A3B3834172}"/>
              </a:ext>
            </a:extLst>
          </p:cNvPr>
          <p:cNvSpPr txBox="1"/>
          <p:nvPr/>
        </p:nvSpPr>
        <p:spPr>
          <a:xfrm>
            <a:off x="4773482" y="3274673"/>
            <a:ext cx="2345878" cy="265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Fatores de risco (comorbidades)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Hematológica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Cardiopatia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Asma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Diabetes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Pneumopatia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Renal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Imunodepressão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Hepática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Neurológica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Obesidade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Puérpera (que deu a luz recentemente)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Síndrome de </a:t>
            </a:r>
            <a:r>
              <a:rPr lang="pt-BR" sz="1200" dirty="0" err="1">
                <a:latin typeface="Open Sans"/>
                <a:ea typeface="Open Sans"/>
                <a:cs typeface="Open Sans"/>
                <a:sym typeface="Open Sans"/>
              </a:rPr>
              <a:t>down</a:t>
            </a:r>
            <a:endParaRPr lang="pt-BR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7262809" y="3274673"/>
            <a:ext cx="2281061" cy="31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Doença e diagnóstico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final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Internação em UTI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Utilizou suporte ventilatório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Parainfluenza 1, 2, 3 e 4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adenovírus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influenza</a:t>
            </a:r>
            <a:endParaRPr lang="pt-BR" sz="1200" strike="sngStrike" dirty="0"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VSR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</a:t>
            </a:r>
            <a:r>
              <a:rPr lang="pt-BR" sz="1200" dirty="0" err="1">
                <a:latin typeface="Open Sans"/>
                <a:ea typeface="Open Sans"/>
                <a:cs typeface="Open Sans"/>
                <a:sym typeface="Open Sans"/>
              </a:rPr>
              <a:t>Bocavírus</a:t>
            </a:r>
            <a:endParaRPr lang="pt-BR"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Rinovírus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</a:t>
            </a:r>
            <a:r>
              <a:rPr lang="pt-BR" sz="1200" dirty="0" err="1">
                <a:latin typeface="Open Sans"/>
                <a:ea typeface="Open Sans"/>
                <a:cs typeface="Open Sans"/>
                <a:sym typeface="Open Sans"/>
              </a:rPr>
              <a:t>Metapneumovírus</a:t>
            </a:r>
            <a:endParaRPr lang="pt-BR"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Sars-CoV-2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Utilizou Antiviral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5024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516060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apresenta, originalmente,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163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sp>
        <p:nvSpPr>
          <p:cNvPr id="11" name="Botão de Ação: Obter Informações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C2DD1A6-628A-4910-AB9A-10907ECC40EA}"/>
              </a:ext>
            </a:extLst>
          </p:cNvPr>
          <p:cNvSpPr/>
          <p:nvPr/>
        </p:nvSpPr>
        <p:spPr>
          <a:xfrm>
            <a:off x="9519083" y="1177849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18">
            <a:extLst>
              <a:ext uri="{FF2B5EF4-FFF2-40B4-BE49-F238E27FC236}">
                <a16:creationId xmlns:a16="http://schemas.microsoft.com/office/drawing/2014/main" id="{AA30DC71-3825-432D-9EE8-8326E5009EF0}"/>
              </a:ext>
            </a:extLst>
          </p:cNvPr>
          <p:cNvSpPr txBox="1"/>
          <p:nvPr/>
        </p:nvSpPr>
        <p:spPr>
          <a:xfrm>
            <a:off x="360000" y="1640949"/>
            <a:ext cx="804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Após o tratamento do banco, as 52 variáveis utilizadas para análise serão: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C6AE40E-82A7-4295-9318-69FAB8FF1B2C}"/>
              </a:ext>
            </a:extLst>
          </p:cNvPr>
          <p:cNvGrpSpPr/>
          <p:nvPr/>
        </p:nvGrpSpPr>
        <p:grpSpPr>
          <a:xfrm>
            <a:off x="3030759" y="2062685"/>
            <a:ext cx="1119809" cy="1119809"/>
            <a:chOff x="3437212" y="2113032"/>
            <a:chExt cx="1119809" cy="1119809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FA4D7B60-BECE-42DD-B705-497A7D00634A}"/>
                </a:ext>
              </a:extLst>
            </p:cNvPr>
            <p:cNvSpPr/>
            <p:nvPr/>
          </p:nvSpPr>
          <p:spPr>
            <a:xfrm>
              <a:off x="3437212" y="2113032"/>
              <a:ext cx="1119809" cy="1119809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DDE9A2C-1477-4448-A2E1-343448044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FF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212" y="2251633"/>
              <a:ext cx="860389" cy="860389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1BF59F6-68EF-4CE8-9BC9-DB0758ADCFB3}"/>
              </a:ext>
            </a:extLst>
          </p:cNvPr>
          <p:cNvGrpSpPr/>
          <p:nvPr/>
        </p:nvGrpSpPr>
        <p:grpSpPr>
          <a:xfrm>
            <a:off x="5418798" y="2062684"/>
            <a:ext cx="1119809" cy="1119809"/>
            <a:chOff x="4216852" y="2371543"/>
            <a:chExt cx="1119809" cy="1119809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2C4CED98-FA71-4A4C-8802-68EE0824B22D}"/>
                </a:ext>
              </a:extLst>
            </p:cNvPr>
            <p:cNvSpPr/>
            <p:nvPr/>
          </p:nvSpPr>
          <p:spPr>
            <a:xfrm>
              <a:off x="4216852" y="2371543"/>
              <a:ext cx="1119809" cy="1119809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A9D0C68C-20EA-4507-B81D-9615901F6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197" y="2484571"/>
              <a:ext cx="840207" cy="840207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0510D01-DFE9-4546-A48B-196AA264C3DB}"/>
              </a:ext>
            </a:extLst>
          </p:cNvPr>
          <p:cNvGrpSpPr/>
          <p:nvPr/>
        </p:nvGrpSpPr>
        <p:grpSpPr>
          <a:xfrm>
            <a:off x="7763227" y="2066848"/>
            <a:ext cx="1119809" cy="1119809"/>
            <a:chOff x="8178608" y="1998859"/>
            <a:chExt cx="1119809" cy="1119809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D328FCC5-A3E7-4DEB-AC73-24DFBF489901}"/>
                </a:ext>
              </a:extLst>
            </p:cNvPr>
            <p:cNvSpPr/>
            <p:nvPr/>
          </p:nvSpPr>
          <p:spPr>
            <a:xfrm>
              <a:off x="8178608" y="1998859"/>
              <a:ext cx="1119809" cy="1119809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CB9290C-1B03-4DBA-8944-CD7AB27A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0502" y="2120660"/>
              <a:ext cx="849891" cy="849891"/>
            </a:xfrm>
            <a:prstGeom prst="rect">
              <a:avLst/>
            </a:prstGeom>
          </p:spPr>
        </p:pic>
      </p:grpSp>
      <p:sp>
        <p:nvSpPr>
          <p:cNvPr id="34" name="Elipse 33">
            <a:extLst>
              <a:ext uri="{FF2B5EF4-FFF2-40B4-BE49-F238E27FC236}">
                <a16:creationId xmlns:a16="http://schemas.microsoft.com/office/drawing/2014/main" id="{E779C7BC-D2D0-4B26-BE83-725DB01BABE4}"/>
              </a:ext>
            </a:extLst>
          </p:cNvPr>
          <p:cNvSpPr/>
          <p:nvPr/>
        </p:nvSpPr>
        <p:spPr>
          <a:xfrm>
            <a:off x="10029227" y="1996258"/>
            <a:ext cx="1119809" cy="1119809"/>
          </a:xfrm>
          <a:prstGeom prst="ellipse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Google Shape;115;p18">
            <a:extLst>
              <a:ext uri="{FF2B5EF4-FFF2-40B4-BE49-F238E27FC236}">
                <a16:creationId xmlns:a16="http://schemas.microsoft.com/office/drawing/2014/main" id="{01B5EE38-69A1-4208-B59A-B8D3FAC7C3D9}"/>
              </a:ext>
            </a:extLst>
          </p:cNvPr>
          <p:cNvSpPr txBox="1"/>
          <p:nvPr/>
        </p:nvSpPr>
        <p:spPr>
          <a:xfrm>
            <a:off x="9558602" y="3274673"/>
            <a:ext cx="2318676" cy="219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alvo (EVOLUCAO)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– Óbito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– Alta por cura</a:t>
            </a:r>
          </a:p>
          <a:p>
            <a:pPr lvl="0"/>
            <a:endParaRPr lang="pt-BR"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0423422-08DC-44A2-B743-63D6CADAE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198" y="2161229"/>
            <a:ext cx="789866" cy="789866"/>
          </a:xfrm>
          <a:prstGeom prst="rect">
            <a:avLst/>
          </a:prstGeom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0049EB7-431E-45E7-B0EF-425CD3FD9F00}"/>
              </a:ext>
            </a:extLst>
          </p:cNvPr>
          <p:cNvGrpSpPr/>
          <p:nvPr/>
        </p:nvGrpSpPr>
        <p:grpSpPr>
          <a:xfrm>
            <a:off x="659602" y="2062685"/>
            <a:ext cx="1119809" cy="1119809"/>
            <a:chOff x="659602" y="2062685"/>
            <a:chExt cx="1119809" cy="111980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CA2D94A-17C3-4F7F-90E4-6F2A7A18713F}"/>
                </a:ext>
              </a:extLst>
            </p:cNvPr>
            <p:cNvSpPr/>
            <p:nvPr/>
          </p:nvSpPr>
          <p:spPr>
            <a:xfrm>
              <a:off x="659602" y="2062685"/>
              <a:ext cx="1119809" cy="1119809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8B94F603-B32C-4521-86B8-A3310F888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78" y="2211452"/>
              <a:ext cx="840103" cy="840103"/>
            </a:xfrm>
            <a:prstGeom prst="rect">
              <a:avLst/>
            </a:prstGeom>
          </p:spPr>
        </p:pic>
      </p:grpSp>
      <p:sp>
        <p:nvSpPr>
          <p:cNvPr id="32" name="Title Placeholder 1">
            <a:extLst>
              <a:ext uri="{FF2B5EF4-FFF2-40B4-BE49-F238E27FC236}">
                <a16:creationId xmlns:a16="http://schemas.microsoft.com/office/drawing/2014/main" id="{8FEE82C3-7825-4788-B88D-8C8D72B7073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93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123233" y="6492875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Valores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faltantes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categoria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“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Ignorado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”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-1" y="1432248"/>
            <a:ext cx="5747657" cy="3993503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43541" y="1505395"/>
            <a:ext cx="560009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com valores faltantes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não triviais</a:t>
            </a: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variáveis de sintomas, comorbidades, internação em UTI, suporte ventilatório, antiviral e vacinas possuem valores faltantes não triviais que não podem ser eliminados e nem transformados em outra categoria por não se assemelharem a nenhuma categoria e por terem alta taxa de óbito. </a:t>
            </a:r>
          </a:p>
          <a:p>
            <a:pPr marL="625475" lvl="1" indent="-168275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Os faltantes podem indicar que o agente de saúde não preencheu o BD corretamente ou não perguntou ao paciente ou o paciente já chegou em estado de internação</a:t>
            </a:r>
          </a:p>
          <a:p>
            <a:pPr marL="625475" lvl="1" indent="-168275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Além dos faltantes, há também a categoria “Ignorado” que indica que a variável foi ignorada no atendimento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variáveis ao lado foram cruzadas com a variável resposta para entender a taxa de óbito de cada uma das categorias, sendo: </a:t>
            </a:r>
          </a:p>
          <a:p>
            <a:pPr marL="635000" lvl="1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1 – Sim</a:t>
            </a:r>
          </a:p>
          <a:p>
            <a:pPr marL="635000" lvl="1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2 – Não, </a:t>
            </a:r>
          </a:p>
          <a:p>
            <a:pPr marL="635000" lvl="1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9 – Ignorado</a:t>
            </a:r>
          </a:p>
          <a:p>
            <a:pPr marL="635000" lvl="1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30 –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Missing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5B74828-AFA5-46AF-8438-2ED4F5328C0E}"/>
              </a:ext>
            </a:extLst>
          </p:cNvPr>
          <p:cNvSpPr/>
          <p:nvPr/>
        </p:nvSpPr>
        <p:spPr>
          <a:xfrm>
            <a:off x="5928038" y="3035112"/>
            <a:ext cx="523858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1: 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Gráfico das classes de Perda Olfativa x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Evolucao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a classe “Ignorado” e os </a:t>
            </a:r>
            <a:r>
              <a:rPr kumimoji="0" lang="pt-BR" sz="90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missings</a:t>
            </a:r>
            <a:r>
              <a:rPr kumimoji="0" lang="pt-BR" sz="90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possuem, proporcionalmente, mais mortes que a classe “Sim” e a “Não”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3495382-8415-41AA-857A-EA9220DBEC82}"/>
              </a:ext>
            </a:extLst>
          </p:cNvPr>
          <p:cNvSpPr/>
          <p:nvPr/>
        </p:nvSpPr>
        <p:spPr>
          <a:xfrm>
            <a:off x="5928038" y="5934290"/>
            <a:ext cx="523858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2: 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Gráfico das classes de Cardiopatia x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Evolucao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a classe “Ignorado” possuem, proporcionalmente, uma quantidade de mortes semelhante a classe “Sim”. Já os </a:t>
            </a:r>
            <a:r>
              <a:rPr kumimoji="0" lang="pt-BR" sz="90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missings</a:t>
            </a:r>
            <a:r>
              <a:rPr kumimoji="0" lang="pt-BR" sz="90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possuem menos mortes que todas as outras classes.</a:t>
            </a:r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96B6CF5-4B7F-B05D-3124-34A391B84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74" y="667947"/>
            <a:ext cx="4594711" cy="236716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9AFB87D-8487-8735-924E-0C0884432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192" y="3651917"/>
            <a:ext cx="4552275" cy="22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87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569831" y="1225678"/>
            <a:ext cx="0" cy="4454251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341790"/>
            <a:ext cx="9269236" cy="25894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66305" y="1388517"/>
            <a:ext cx="677344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Características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notificações vão de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 01/04/2020 até 11/12/2021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;</a:t>
            </a:r>
            <a:endParaRPr lang="pt-BR" sz="12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grande maioria dos atendimentos (&gt;70%) duram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até 20 dias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;</a:t>
            </a:r>
            <a:endParaRPr lang="pt-BR" sz="12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53,2%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dos atendimentos estão concentrados no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sudeste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e, destes, 60,5% estão em SP;</a:t>
            </a:r>
            <a:endParaRPr lang="pt-BR" sz="12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51,6% da base é composta por homens e 48,4% de mulheres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80% da base possui 39 anos ou mais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0,9% da base está grávida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56,2% da base se declara como branca e 32% se declara como parda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27,3% da base se vacinou contra gripe.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0,1% da base tem mãe que amamenta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0,01% da base tem mãe vacinada contra a gripe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22,3% da base se vacinou contra a COVID-19, 34,3% não se vacinou e 43,3% da base não tinha a vacina disponível ainda.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01016FD-8E4C-44E9-98DE-8457FF51268D}"/>
              </a:ext>
            </a:extLst>
          </p:cNvPr>
          <p:cNvGrpSpPr/>
          <p:nvPr/>
        </p:nvGrpSpPr>
        <p:grpSpPr>
          <a:xfrm>
            <a:off x="500557" y="1203703"/>
            <a:ext cx="1119809" cy="1119809"/>
            <a:chOff x="659602" y="2062685"/>
            <a:chExt cx="1119809" cy="1119809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D68F03E-69F1-4F79-822E-AE0388B1BD85}"/>
                </a:ext>
              </a:extLst>
            </p:cNvPr>
            <p:cNvSpPr/>
            <p:nvPr/>
          </p:nvSpPr>
          <p:spPr>
            <a:xfrm>
              <a:off x="659602" y="2062685"/>
              <a:ext cx="1119809" cy="1119809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1A51FA94-9F9B-4292-9B39-36245AA7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78" y="2211452"/>
              <a:ext cx="840103" cy="840103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AFEFC689-14AC-44EC-8DC1-AE2D843281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6" t="8951" r="50252" b="12620"/>
          <a:stretch/>
        </p:blipFill>
        <p:spPr>
          <a:xfrm>
            <a:off x="9901382" y="1341790"/>
            <a:ext cx="2284049" cy="259210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715D22B8-9900-42D0-9E8B-2E0B3A5C25DD}"/>
              </a:ext>
            </a:extLst>
          </p:cNvPr>
          <p:cNvSpPr/>
          <p:nvPr/>
        </p:nvSpPr>
        <p:spPr>
          <a:xfrm>
            <a:off x="2916195" y="4249892"/>
            <a:ext cx="9269236" cy="87261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7190B78-B1A4-44FF-93A4-76E4B7B550BB}"/>
              </a:ext>
            </a:extLst>
          </p:cNvPr>
          <p:cNvSpPr txBox="1"/>
          <p:nvPr/>
        </p:nvSpPr>
        <p:spPr>
          <a:xfrm>
            <a:off x="2966304" y="4332256"/>
            <a:ext cx="9062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 que se leva da análise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Base bem dividida entre homens e mulheres, quantidade relativamente boa de vacinados contra COVID e predominância de pessoas de maior idade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</p:txBody>
      </p: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83D0195F-B367-0327-C668-DF5B25788EEF}"/>
              </a:ext>
            </a:extLst>
          </p:cNvPr>
          <p:cNvSpPr txBox="1"/>
          <p:nvPr/>
        </p:nvSpPr>
        <p:spPr>
          <a:xfrm>
            <a:off x="119251" y="2504240"/>
            <a:ext cx="2450580" cy="317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Data, demográficas e geográficas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Data da notificação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Tempo de alta ou óbito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Gravidez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Raça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Vacinação contra gripe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Mãe amamenta (&lt; 6 meses)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Mãe vacinada contra gripe (&lt; 6 meses)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Vacina contra COVID-19</a:t>
            </a:r>
          </a:p>
        </p:txBody>
      </p:sp>
    </p:spTree>
    <p:extLst>
      <p:ext uri="{BB962C8B-B14F-4D97-AF65-F5344CB8AC3E}">
        <p14:creationId xmlns:p14="http://schemas.microsoft.com/office/powerpoint/2010/main" val="300631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569831" y="1225678"/>
            <a:ext cx="0" cy="4454251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CB403138-019C-4E9C-9DE3-03232FB2B7D9}"/>
              </a:ext>
            </a:extLst>
          </p:cNvPr>
          <p:cNvSpPr txBox="1"/>
          <p:nvPr/>
        </p:nvSpPr>
        <p:spPr>
          <a:xfrm>
            <a:off x="119251" y="2504240"/>
            <a:ext cx="2450580" cy="317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de Data, demográficas e geográficas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Data da notificação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Tempo de alta ou óbito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Gravidez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Raça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Vacinação contra gripe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Mãe amamenta (&lt; 6 meses)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Mãe vacinada contra gripe (&lt; 6 meses)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Vacina contra COVID-19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01016FD-8E4C-44E9-98DE-8457FF51268D}"/>
              </a:ext>
            </a:extLst>
          </p:cNvPr>
          <p:cNvGrpSpPr/>
          <p:nvPr/>
        </p:nvGrpSpPr>
        <p:grpSpPr>
          <a:xfrm>
            <a:off x="500557" y="1203703"/>
            <a:ext cx="1119809" cy="1119809"/>
            <a:chOff x="659602" y="2062685"/>
            <a:chExt cx="1119809" cy="1119809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3D68F03E-69F1-4F79-822E-AE0388B1BD85}"/>
                </a:ext>
              </a:extLst>
            </p:cNvPr>
            <p:cNvSpPr/>
            <p:nvPr/>
          </p:nvSpPr>
          <p:spPr>
            <a:xfrm>
              <a:off x="659602" y="2062685"/>
              <a:ext cx="1119809" cy="1119809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1A51FA94-9F9B-4292-9B39-36245AA7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78" y="2211452"/>
              <a:ext cx="840103" cy="840103"/>
            </a:xfrm>
            <a:prstGeom prst="rect">
              <a:avLst/>
            </a:prstGeom>
          </p:spPr>
        </p:pic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0DCD465D-CA63-4B76-BF84-0C72E928DB22}"/>
              </a:ext>
            </a:extLst>
          </p:cNvPr>
          <p:cNvSpPr/>
          <p:nvPr/>
        </p:nvSpPr>
        <p:spPr>
          <a:xfrm>
            <a:off x="2691726" y="4555990"/>
            <a:ext cx="46234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3: </a:t>
            </a:r>
            <a:r>
              <a:rPr kumimoji="0" lang="pt-BR" sz="10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Distribuição da idade pelo </a:t>
            </a:r>
            <a:r>
              <a:rPr kumimoji="0" lang="pt-BR" sz="10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dataset</a:t>
            </a:r>
            <a:r>
              <a:rPr lang="pt-BR" sz="1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há uma boa quantidade de crianças na base, mas ao mesmo tempo, as pessoas mais velhas predominam.</a:t>
            </a: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E3A49B9-F8A9-4EA2-9486-FC26DCDECC4D}"/>
              </a:ext>
            </a:extLst>
          </p:cNvPr>
          <p:cNvSpPr/>
          <p:nvPr/>
        </p:nvSpPr>
        <p:spPr>
          <a:xfrm>
            <a:off x="7534243" y="4555990"/>
            <a:ext cx="42701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4: </a:t>
            </a:r>
            <a:r>
              <a:rPr kumimoji="0" lang="pt-BR" sz="10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Distribuição do tempo de alta ou óbito pelo </a:t>
            </a:r>
            <a:r>
              <a:rPr kumimoji="0" lang="pt-BR" sz="10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dataset</a:t>
            </a:r>
            <a:r>
              <a:rPr lang="pt-BR" sz="1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a maioria dos pacientes fica entre 0 e 20 dias de atendimento, porém há outliers e erros de pacientes com até 700 dias.</a:t>
            </a: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E1663DC-C508-4BAF-80C2-ADC8A1E5D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728" y="2022542"/>
            <a:ext cx="4222252" cy="25056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9687B12-9A9F-48AB-AB49-FBB89CE81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092" y="1994759"/>
            <a:ext cx="4301465" cy="256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1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030A8E0A-6DF9-7938-70F9-B0EE950FD232}"/>
              </a:ext>
            </a:extLst>
          </p:cNvPr>
          <p:cNvSpPr/>
          <p:nvPr/>
        </p:nvSpPr>
        <p:spPr>
          <a:xfrm>
            <a:off x="2916195" y="4249892"/>
            <a:ext cx="9269236" cy="87261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569831" y="1225678"/>
            <a:ext cx="0" cy="4454251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341790"/>
            <a:ext cx="9269236" cy="25894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66305" y="1388517"/>
            <a:ext cx="67734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Características 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51,8% apresentaram febre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69,7% tiveram tosse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75,4% tiveram dispneia (falta de 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15,1% tiveram diarreia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10,3% tiveram vômito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18,1% tiveram dor de garganta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65,3% tiveram desconforto respiratório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71% apresentaram baixa saturação (&lt; 95% O2)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7,9% apresentaram dor abdominal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31,7% apresentaram fadiga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10% apresentaram perda e olfato e paladar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EFC689-14AC-44EC-8DC1-AE2D84328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6" t="8951" r="50252" b="12620"/>
          <a:stretch/>
        </p:blipFill>
        <p:spPr>
          <a:xfrm>
            <a:off x="9901382" y="1341790"/>
            <a:ext cx="2284049" cy="259210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B7190B78-B1A4-44FF-93A4-76E4B7B550BB}"/>
              </a:ext>
            </a:extLst>
          </p:cNvPr>
          <p:cNvSpPr txBox="1"/>
          <p:nvPr/>
        </p:nvSpPr>
        <p:spPr>
          <a:xfrm>
            <a:off x="2966305" y="4455840"/>
            <a:ext cx="9106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 que se leva da análise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Os 5 sintomas predominantes são: dispneia, baixa saturação, tosse, desconforto respiratório e febre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5A82FB1F-A0DB-4FED-B0F8-9FE8B12ECA07}"/>
              </a:ext>
            </a:extLst>
          </p:cNvPr>
          <p:cNvSpPr txBox="1"/>
          <p:nvPr/>
        </p:nvSpPr>
        <p:spPr>
          <a:xfrm>
            <a:off x="218159" y="2503133"/>
            <a:ext cx="1945821" cy="31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Sintomas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Febre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Tosse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Dispneia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Diarreia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Vômito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Garganta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Desconforto respiratório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Saturação abaixo de 95%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Dor abdominal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Fadiga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Perda olfativa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Perda de paladar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227E4A25-DFAE-4E4B-BB72-29CD143086A2}"/>
              </a:ext>
            </a:extLst>
          </p:cNvPr>
          <p:cNvGrpSpPr/>
          <p:nvPr/>
        </p:nvGrpSpPr>
        <p:grpSpPr>
          <a:xfrm>
            <a:off x="631164" y="1199923"/>
            <a:ext cx="1119809" cy="1119809"/>
            <a:chOff x="3437212" y="2113032"/>
            <a:chExt cx="1119809" cy="1119809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4C8324D-68D1-4E22-A3F7-E36AD5DF570C}"/>
                </a:ext>
              </a:extLst>
            </p:cNvPr>
            <p:cNvSpPr/>
            <p:nvPr/>
          </p:nvSpPr>
          <p:spPr>
            <a:xfrm>
              <a:off x="3437212" y="2113032"/>
              <a:ext cx="1119809" cy="1119809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A2D1377A-C575-40ED-9810-BBA44E633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FF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212" y="2251633"/>
              <a:ext cx="860389" cy="860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765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0DFB2CFA-DBEC-8DBD-F5F3-31969C05E1E5}"/>
              </a:ext>
            </a:extLst>
          </p:cNvPr>
          <p:cNvSpPr/>
          <p:nvPr/>
        </p:nvSpPr>
        <p:spPr>
          <a:xfrm>
            <a:off x="2922764" y="1341790"/>
            <a:ext cx="9269236" cy="25894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C25B4CE-C90D-B153-7F53-41A5CD6F0B51}"/>
              </a:ext>
            </a:extLst>
          </p:cNvPr>
          <p:cNvSpPr/>
          <p:nvPr/>
        </p:nvSpPr>
        <p:spPr>
          <a:xfrm>
            <a:off x="2916195" y="4249892"/>
            <a:ext cx="9269236" cy="87261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569831" y="1225678"/>
            <a:ext cx="0" cy="4454251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66305" y="1388517"/>
            <a:ext cx="677344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Características 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1,1% têm algum problema hematológico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50,6% têm alguma cardiopatia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6% apresentam asma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34,4% têm diabetes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6,6% apresentam alguma pneumopatia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5,3% apresentam problemas renais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4,2% apresentam imunodepressão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1,3% apresentam problemas hepáticos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6,8% possuem problema neurológico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13,9% são obesos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0,6% deram a luz recentemente (puérpera)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0,6% têm síndrome de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down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7190B78-B1A4-44FF-93A4-76E4B7B550BB}"/>
              </a:ext>
            </a:extLst>
          </p:cNvPr>
          <p:cNvSpPr txBox="1"/>
          <p:nvPr/>
        </p:nvSpPr>
        <p:spPr>
          <a:xfrm>
            <a:off x="2966305" y="4439977"/>
            <a:ext cx="9106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 que se leva da análise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comorbidades que mais aparecem são: Cardiopatia, Diabetes e Obesidade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115174D-08AA-45D1-9FAD-986E0BD3CB33}"/>
              </a:ext>
            </a:extLst>
          </p:cNvPr>
          <p:cNvSpPr txBox="1"/>
          <p:nvPr/>
        </p:nvSpPr>
        <p:spPr>
          <a:xfrm>
            <a:off x="198898" y="2422625"/>
            <a:ext cx="2345878" cy="311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Fatores de risco (comorbidades)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Hematológica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Cardiopatia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Asma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Diabetes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Pneumopatia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Renal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Imunodepressão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Hepática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Neurológica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Obesidade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Puérpera (que deu a luz recentemente)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Síndrome de </a:t>
            </a:r>
            <a:r>
              <a:rPr lang="pt-BR" sz="1200" dirty="0" err="1">
                <a:latin typeface="Open Sans"/>
                <a:ea typeface="Open Sans"/>
                <a:cs typeface="Open Sans"/>
                <a:sym typeface="Open Sans"/>
              </a:rPr>
              <a:t>down</a:t>
            </a:r>
            <a:endParaRPr lang="pt-BR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380DA27-1EDD-4EF3-822E-57A568242853}"/>
              </a:ext>
            </a:extLst>
          </p:cNvPr>
          <p:cNvGrpSpPr/>
          <p:nvPr/>
        </p:nvGrpSpPr>
        <p:grpSpPr>
          <a:xfrm>
            <a:off x="599075" y="1206621"/>
            <a:ext cx="1119809" cy="1119809"/>
            <a:chOff x="4216852" y="2371543"/>
            <a:chExt cx="1119809" cy="1119809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0C09EA22-CE9F-408B-B054-95739394F94D}"/>
                </a:ext>
              </a:extLst>
            </p:cNvPr>
            <p:cNvSpPr/>
            <p:nvPr/>
          </p:nvSpPr>
          <p:spPr>
            <a:xfrm>
              <a:off x="4216852" y="2371543"/>
              <a:ext cx="1119809" cy="1119809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BBC7B989-6AD6-4A92-A4E4-8011FD2E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197" y="2484571"/>
              <a:ext cx="840207" cy="840207"/>
            </a:xfrm>
            <a:prstGeom prst="rect">
              <a:avLst/>
            </a:prstGeom>
          </p:spPr>
        </p:pic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F0E208C5-7580-4520-8419-141148E03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6" t="8951" r="50252" b="12620"/>
          <a:stretch/>
        </p:blipFill>
        <p:spPr>
          <a:xfrm>
            <a:off x="9901382" y="1341790"/>
            <a:ext cx="2284049" cy="25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Guilherme Henrique Garcia Elias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Profª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Profª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82171" y="50297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MBA Analytics – Data Science (EAD)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50" name="Picture 2" descr="Photo Of People Near Wooden Table">
            <a:extLst>
              <a:ext uri="{FF2B5EF4-FFF2-40B4-BE49-F238E27FC236}">
                <a16:creationId xmlns:a16="http://schemas.microsoft.com/office/drawing/2014/main" id="{1FA243AB-D387-43BF-858B-256C06F4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5547"/>
            <a:ext cx="3438939" cy="22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6106F93B-4550-0DA7-EDE2-F29EC28F4B7F}"/>
              </a:ext>
            </a:extLst>
          </p:cNvPr>
          <p:cNvSpPr/>
          <p:nvPr/>
        </p:nvSpPr>
        <p:spPr>
          <a:xfrm>
            <a:off x="2916195" y="4249892"/>
            <a:ext cx="9269236" cy="87261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609B444-A616-D2EC-EDE7-B192121F3F5E}"/>
              </a:ext>
            </a:extLst>
          </p:cNvPr>
          <p:cNvSpPr/>
          <p:nvPr/>
        </p:nvSpPr>
        <p:spPr>
          <a:xfrm>
            <a:off x="2922764" y="1341790"/>
            <a:ext cx="9269236" cy="25894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569831" y="1225678"/>
            <a:ext cx="0" cy="4454251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66305" y="1388517"/>
            <a:ext cx="67734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Características 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72,4% tiveram SRAG por COVID-19; 27% tiveram SRAG por razão desconhecida; 0,1% por influenza e 0,6% por outros motivos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33,8% foram internados em UTI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79,1% precisaram de suporte ventilatório; 20,9% não precisaram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 total, 59,4% utilizou suporte não invasivo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19,7% utilizou suporte invasivo (intubação)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0,01% tiveram Parainfluenza 1, 2, 3 ou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Menos de 0,2% contraíram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Adenovirus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VSR,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Bocavírus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Rinovírus,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Metapneumovírus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ou Influenza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58,9% tiveram exame de Sars-CoV-2 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8,1% fizeram uso de antiviral para tratamento do problema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7190B78-B1A4-44FF-93A4-76E4B7B550BB}"/>
              </a:ext>
            </a:extLst>
          </p:cNvPr>
          <p:cNvSpPr txBox="1"/>
          <p:nvPr/>
        </p:nvSpPr>
        <p:spPr>
          <a:xfrm>
            <a:off x="2966305" y="4347645"/>
            <a:ext cx="91064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O que se leva da análise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COVID-19 é o vírus mais predominante na causa de SRAG. Os casos de SRAG por causa desconhecida são curiosos. Muitos pacientes precisaram de suporte ventilatório, seja invasivo ou não-invasivo.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06C18E27-AD79-4928-93E9-D8D8832C4930}"/>
              </a:ext>
            </a:extLst>
          </p:cNvPr>
          <p:cNvSpPr txBox="1"/>
          <p:nvPr/>
        </p:nvSpPr>
        <p:spPr>
          <a:xfrm>
            <a:off x="132297" y="2570018"/>
            <a:ext cx="2281061" cy="31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Doença e diagnóstico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final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Internação em UTI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Utilizou suporte ventilatório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Parainfluenza 1, 2, 3 e 4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adenovírus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influenza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VSR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</a:t>
            </a:r>
            <a:r>
              <a:rPr lang="pt-BR" sz="1200" dirty="0" err="1">
                <a:latin typeface="Open Sans"/>
                <a:ea typeface="Open Sans"/>
                <a:cs typeface="Open Sans"/>
                <a:sym typeface="Open Sans"/>
              </a:rPr>
              <a:t>Bocavírus</a:t>
            </a:r>
            <a:endParaRPr lang="pt-BR"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Rinovírus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</a:t>
            </a:r>
            <a:r>
              <a:rPr lang="pt-BR" sz="1200" dirty="0" err="1">
                <a:latin typeface="Open Sans"/>
                <a:ea typeface="Open Sans"/>
                <a:cs typeface="Open Sans"/>
                <a:sym typeface="Open Sans"/>
              </a:rPr>
              <a:t>Metapneumovírus</a:t>
            </a:r>
            <a:endParaRPr lang="pt-BR"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Diagnóstico para Sars-CoV-2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/>
                <a:ea typeface="Open Sans"/>
                <a:cs typeface="Open Sans"/>
                <a:sym typeface="Open Sans"/>
              </a:rPr>
              <a:t>Utilizou Antiviral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endParaRPr lang="pt-BR"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D2504A-32D1-41FD-966A-22E4D529C879}"/>
              </a:ext>
            </a:extLst>
          </p:cNvPr>
          <p:cNvGrpSpPr/>
          <p:nvPr/>
        </p:nvGrpSpPr>
        <p:grpSpPr>
          <a:xfrm>
            <a:off x="632715" y="1207866"/>
            <a:ext cx="1119809" cy="1119809"/>
            <a:chOff x="8178608" y="1998859"/>
            <a:chExt cx="1119809" cy="1119809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F396F87E-21C9-4EBA-9916-7EEE862B4047}"/>
                </a:ext>
              </a:extLst>
            </p:cNvPr>
            <p:cNvSpPr/>
            <p:nvPr/>
          </p:nvSpPr>
          <p:spPr>
            <a:xfrm>
              <a:off x="8178608" y="1998859"/>
              <a:ext cx="1119809" cy="1119809"/>
            </a:xfrm>
            <a:prstGeom prst="ellipse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3E682A19-8ACE-47BF-B0DA-CB841034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0502" y="2120660"/>
              <a:ext cx="849891" cy="849891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FEDA1AD4-EACB-E7C7-D66F-0DCBB386A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6" t="8951" r="50252" b="12620"/>
          <a:stretch/>
        </p:blipFill>
        <p:spPr>
          <a:xfrm>
            <a:off x="9901382" y="1341790"/>
            <a:ext cx="2284049" cy="25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7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00450E5B-1604-4B6E-82FB-F7CB39A4F237}"/>
              </a:ext>
            </a:extLst>
          </p:cNvPr>
          <p:cNvSpPr/>
          <p:nvPr/>
        </p:nvSpPr>
        <p:spPr>
          <a:xfrm>
            <a:off x="6880086" y="2986091"/>
            <a:ext cx="5311913" cy="80239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569831" y="1225678"/>
            <a:ext cx="0" cy="4454251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260B637D-1295-4132-B47C-E16E0D824AF6}"/>
              </a:ext>
            </a:extLst>
          </p:cNvPr>
          <p:cNvSpPr/>
          <p:nvPr/>
        </p:nvSpPr>
        <p:spPr>
          <a:xfrm>
            <a:off x="660168" y="1272638"/>
            <a:ext cx="1119809" cy="1119809"/>
          </a:xfrm>
          <a:prstGeom prst="ellipse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AF244C6C-B09E-4B2B-AA05-4A994A2D4928}"/>
              </a:ext>
            </a:extLst>
          </p:cNvPr>
          <p:cNvSpPr txBox="1"/>
          <p:nvPr/>
        </p:nvSpPr>
        <p:spPr>
          <a:xfrm>
            <a:off x="236345" y="2705380"/>
            <a:ext cx="2318676" cy="219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alvo (EVOLUCAO)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– Óbito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– Alta por cura</a:t>
            </a:r>
          </a:p>
          <a:p>
            <a:pPr lvl="0"/>
            <a:endParaRPr lang="pt-BR"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231AE16-9540-469B-A9CD-C7D643A27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39" y="1437609"/>
            <a:ext cx="789866" cy="789866"/>
          </a:xfrm>
          <a:prstGeom prst="rect">
            <a:avLst/>
          </a:prstGeom>
        </p:spPr>
      </p:pic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EE14337A-1689-481F-920A-2A696712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812267"/>
              </p:ext>
            </p:extLst>
          </p:nvPr>
        </p:nvGraphicFramePr>
        <p:xfrm>
          <a:off x="2285864" y="1482366"/>
          <a:ext cx="5115634" cy="3500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CaixaDeTexto 25">
            <a:extLst>
              <a:ext uri="{FF2B5EF4-FFF2-40B4-BE49-F238E27FC236}">
                <a16:creationId xmlns:a16="http://schemas.microsoft.com/office/drawing/2014/main" id="{76640DEA-89A8-414E-9B45-85BD2B9EE971}"/>
              </a:ext>
            </a:extLst>
          </p:cNvPr>
          <p:cNvSpPr txBox="1"/>
          <p:nvPr/>
        </p:nvSpPr>
        <p:spPr>
          <a:xfrm>
            <a:off x="6880087" y="3125680"/>
            <a:ext cx="5311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31,7% dos pacientes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que deram entrada em unidades controladas pelo SUS com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SRAG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foram a óbito</a:t>
            </a:r>
          </a:p>
        </p:txBody>
      </p:sp>
    </p:spTree>
    <p:extLst>
      <p:ext uri="{BB962C8B-B14F-4D97-AF65-F5344CB8AC3E}">
        <p14:creationId xmlns:p14="http://schemas.microsoft.com/office/powerpoint/2010/main" val="950475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0" y="1179504"/>
            <a:ext cx="6326155" cy="424577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E189AFF-67DF-4E4F-AE91-5E9881663E32}"/>
              </a:ext>
            </a:extLst>
          </p:cNvPr>
          <p:cNvSpPr/>
          <p:nvPr/>
        </p:nvSpPr>
        <p:spPr>
          <a:xfrm>
            <a:off x="0" y="1217256"/>
            <a:ext cx="69411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os óbitos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BIVARIADA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83A8888-8B8F-4DF8-A0E8-7E85E5A9BAB4}"/>
              </a:ext>
            </a:extLst>
          </p:cNvPr>
          <p:cNvSpPr/>
          <p:nvPr/>
        </p:nvSpPr>
        <p:spPr>
          <a:xfrm>
            <a:off x="0" y="5438587"/>
            <a:ext cx="6326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Podemos interpretar que as informações acima não podem faltar no prontuário do paciente. Saber dos sintomas e das comorbidades pode auxiliar na velocidade dos cuidados prestados e na atenção dos agentes de saúde.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006C0B0-A943-4E7A-B972-99E82B12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017176"/>
              </p:ext>
            </p:extLst>
          </p:nvPr>
        </p:nvGraphicFramePr>
        <p:xfrm>
          <a:off x="87346" y="1562785"/>
          <a:ext cx="6238809" cy="3734806"/>
        </p:xfrm>
        <a:graphic>
          <a:graphicData uri="http://schemas.openxmlformats.org/drawingml/2006/table">
            <a:tbl>
              <a:tblPr/>
              <a:tblGrid>
                <a:gridCol w="2125855">
                  <a:extLst>
                    <a:ext uri="{9D8B030D-6E8A-4147-A177-3AD203B41FA5}">
                      <a16:colId xmlns:a16="http://schemas.microsoft.com/office/drawing/2014/main" val="3699370587"/>
                    </a:ext>
                  </a:extLst>
                </a:gridCol>
                <a:gridCol w="4112954">
                  <a:extLst>
                    <a:ext uri="{9D8B030D-6E8A-4147-A177-3AD203B41FA5}">
                      <a16:colId xmlns:a16="http://schemas.microsoft.com/office/drawing/2014/main" val="1952134632"/>
                    </a:ext>
                  </a:extLst>
                </a:gridCol>
              </a:tblGrid>
              <a:tr h="28693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Variável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Interpretação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66514"/>
                  </a:ext>
                </a:extLst>
              </a:tr>
              <a:tr h="26731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Idade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Se maior, maior chance de óbito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454804"/>
                  </a:ext>
                </a:extLst>
              </a:tr>
              <a:tr h="26731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Dispneia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Pacientes com dispneia faleceram mais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050102"/>
                  </a:ext>
                </a:extLst>
              </a:tr>
              <a:tr h="26731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Desconforto Respiratório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Pacientes com desconforto respiratório faleceram mais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200621"/>
                  </a:ext>
                </a:extLst>
              </a:tr>
              <a:tr h="26731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Baixa saturação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Pacientes com baixa saturação faleceram mais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13673"/>
                  </a:ext>
                </a:extLst>
              </a:tr>
              <a:tr h="1032465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Comorbidades em geral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Cardiopatia, Diabetes, Pneumopatia, Problemas Renais, Problemas Neurológicos e Obesidade. Pacientes com estas comorbidades faleceram mais com exceção de asmáticos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665813"/>
                  </a:ext>
                </a:extLst>
              </a:tr>
              <a:tr h="26731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Vacina da gripe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Pacientes vacinados faleceram menos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495792"/>
                  </a:ext>
                </a:extLst>
              </a:tr>
              <a:tr h="26731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COVID-19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Pacientes com COVID foram os que mais faleceram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407720"/>
                  </a:ext>
                </a:extLst>
              </a:tr>
              <a:tr h="26731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Suporte ventilatório Invasivo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75% dos pacientes que fizeram uso, faleceram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397618"/>
                  </a:ext>
                </a:extLst>
              </a:tr>
              <a:tr h="26731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Internação em UTI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Indica maior chance de falecimento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403692"/>
                  </a:ext>
                </a:extLst>
              </a:tr>
            </a:tbl>
          </a:graphicData>
        </a:graphic>
      </p:graphicFrame>
      <p:sp>
        <p:nvSpPr>
          <p:cNvPr id="21" name="Retângulo 20">
            <a:extLst>
              <a:ext uri="{FF2B5EF4-FFF2-40B4-BE49-F238E27FC236}">
                <a16:creationId xmlns:a16="http://schemas.microsoft.com/office/drawing/2014/main" id="{9816D783-330E-4066-AED3-23D58A7F89DA}"/>
              </a:ext>
            </a:extLst>
          </p:cNvPr>
          <p:cNvSpPr/>
          <p:nvPr/>
        </p:nvSpPr>
        <p:spPr>
          <a:xfrm>
            <a:off x="6588199" y="4593291"/>
            <a:ext cx="50786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5: </a:t>
            </a:r>
            <a:r>
              <a:rPr kumimoji="0" lang="pt-BR" sz="10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Boxplot</a:t>
            </a:r>
            <a:r>
              <a:rPr kumimoji="0" lang="pt-BR" sz="10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Idade x Evolução</a:t>
            </a:r>
            <a:endParaRPr lang="pt-BR" sz="10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a mediana e os quartis das pessoas que foram a óbito são mais altos que das pessoas que tiveram alta</a:t>
            </a:r>
            <a:r>
              <a:rPr kumimoji="0" lang="pt-BR" sz="100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1 = óbito, 0 = alta.</a:t>
            </a: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3582B6-F07B-45B9-8F6C-0AD5BFDB5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99" y="1496127"/>
            <a:ext cx="5078683" cy="30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389076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876492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Desempenho dos modelos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Escolha da técnica que melhor se adequa ao contexto de aplicação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Conclusões da análise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A5FB3CA9-33AC-43DE-A1A6-22AA62D0EC8A}"/>
              </a:ext>
            </a:extLst>
          </p:cNvPr>
          <p:cNvSpPr txBox="1"/>
          <p:nvPr/>
        </p:nvSpPr>
        <p:spPr>
          <a:xfrm>
            <a:off x="783943" y="2987959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da-DK" sz="1200" b="1" dirty="0">
                <a:solidFill>
                  <a:srgbClr val="DDDDDD"/>
                </a:solidFill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Contextualização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DDDD"/>
                </a:solidFill>
                <a:latin typeface="Open Sans"/>
              </a:rPr>
              <a:t>Base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Filtros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DDDDDD"/>
                </a:solidFill>
                <a:latin typeface="Open Sans"/>
              </a:rPr>
              <a:t>aplicados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5;p18">
            <a:extLst>
              <a:ext uri="{FF2B5EF4-FFF2-40B4-BE49-F238E27FC236}">
                <a16:creationId xmlns:a16="http://schemas.microsoft.com/office/drawing/2014/main" id="{2AA814CE-1BEB-4542-BBA8-13C5E1BFF1E8}"/>
              </a:ext>
            </a:extLst>
          </p:cNvPr>
          <p:cNvSpPr txBox="1"/>
          <p:nvPr/>
        </p:nvSpPr>
        <p:spPr>
          <a:xfrm>
            <a:off x="2773791" y="2987959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Análise das principais variáveis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Análise de valores faltantes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sym typeface="Open Sans"/>
              </a:rPr>
              <a:t>univariada</a:t>
            </a:r>
            <a:endParaRPr lang="pt-BR" sz="1200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bivariada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D2B10131-77A8-EE30-2692-9FB7DA024C24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15 modelos Baseline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LightGBM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Voting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Classifiers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Blend 5 modelos</a:t>
            </a: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Blend 13 modelos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Desempenho dos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22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14354" y="1948289"/>
            <a:ext cx="72886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 base de dados 2020-2021 para análise</a:t>
            </a:r>
          </a:p>
          <a:p>
            <a:pPr marL="228600" indent="-228600">
              <a:buFont typeface="+mj-lt"/>
              <a:buAutoNum type="arabicPeriod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Classes “Nulo” e “Ignorados” foram removidas de todas as colunas em que estavam presentes;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Prontuários de antes de 17/01/2021 possuem classificação de “Vacina COVID-19 não disponível”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Divisão Treino e Teste baseada no tempo (OOT) da data de notificação do caso: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do início da base até 31/06/2021 – 197.189 registros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de 01/07/2021 ao final da base, 11/12/2021 – 50.565 registros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7205690" cy="83166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0" y="1003340"/>
            <a:ext cx="7205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óbito ou alta.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Através de uma análise de precisão, decidi que uma árvore com profundidade de 10 e 100 de número mínimo de amostras por folha é uma boa opção para este projeto.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525211" y="2533357"/>
            <a:ext cx="40041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Comentários: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“Suporte ventilatório INVASIVO”, ela é a primeira quebra da árvore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Classes azuis são de óbito e laranjas de alta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Para a análise desta árvore, se faz necessário utilizar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  <a:hlinkClick r:id="rId5"/>
              </a:rPr>
              <a:t>SHAP (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  <a:hlinkClick r:id="rId5"/>
              </a:rPr>
              <a:t>SHapley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  <a:hlinkClick r:id="rId5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  <a:hlinkClick r:id="rId5"/>
              </a:rPr>
              <a:t>Additive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  <a:hlinkClick r:id="rId5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  <a:hlinkClick r:id="rId5"/>
              </a:rPr>
              <a:t>exPlanations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  <a:hlinkClick r:id="rId5"/>
              </a:rPr>
              <a:t>)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2" name="Botão de Ação: Obter Informações 11">
            <a:hlinkClick r:id="rId6" action="ppaction://hlinksldjump"/>
            <a:extLst>
              <a:ext uri="{FF2B5EF4-FFF2-40B4-BE49-F238E27FC236}">
                <a16:creationId xmlns:a16="http://schemas.microsoft.com/office/drawing/2014/main" id="{C0617DFD-9C18-4568-BDAF-95E7F9CC775B}"/>
              </a:ext>
            </a:extLst>
          </p:cNvPr>
          <p:cNvSpPr/>
          <p:nvPr/>
        </p:nvSpPr>
        <p:spPr>
          <a:xfrm>
            <a:off x="7375213" y="1269678"/>
            <a:ext cx="286795" cy="246222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8EE1344-A6F3-433E-BA3B-E1DEDDEA29B5}"/>
              </a:ext>
            </a:extLst>
          </p:cNvPr>
          <p:cNvSpPr/>
          <p:nvPr/>
        </p:nvSpPr>
        <p:spPr>
          <a:xfrm>
            <a:off x="7644230" y="1261984"/>
            <a:ext cx="35258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latin typeface="Open Sans" panose="020B0604020202020204"/>
              </a:rPr>
              <a:t>Detalhes da escolha dos valores 10 e 100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A867CA2-3AE0-4977-B08C-58AB6F9ACFCD}"/>
              </a:ext>
            </a:extLst>
          </p:cNvPr>
          <p:cNvSpPr/>
          <p:nvPr/>
        </p:nvSpPr>
        <p:spPr>
          <a:xfrm>
            <a:off x="99804" y="5167244"/>
            <a:ext cx="7105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6: </a:t>
            </a:r>
            <a:r>
              <a:rPr kumimoji="0" lang="pt-BR" sz="10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 de decisão com profundidade de 7 e número mínimo de amostras por folha de 1000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ver melhor, abrir o arquivo PDF que carrega a imagem vetorizada</a:t>
            </a:r>
            <a:endParaRPr kumimoji="0" lang="pt-BR" sz="100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C93BFD-501A-4FF1-86F6-14E25360E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3" y="2304895"/>
            <a:ext cx="7105887" cy="2836738"/>
          </a:xfrm>
          <a:prstGeom prst="rect">
            <a:avLst/>
          </a:prstGeom>
        </p:spPr>
      </p:pic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1F4EFB49-D92F-4250-B829-C721F59EB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378759"/>
              </p:ext>
            </p:extLst>
          </p:nvPr>
        </p:nvGraphicFramePr>
        <p:xfrm>
          <a:off x="79375" y="1949450"/>
          <a:ext cx="95567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8" imgW="955800" imgH="807480" progId="Acrobat.Document.DC">
                  <p:embed/>
                </p:oleObj>
              </mc:Choice>
              <mc:Fallback>
                <p:oleObj name="Acrobat Document" showAsIcon="1" r:id="rId8" imgW="955800" imgH="8074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375" y="1949450"/>
                        <a:ext cx="955675" cy="808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8"/>
            <a:ext cx="6749867" cy="8490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SHAP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92571" y="1097550"/>
            <a:ext cx="6657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SHAP: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metodologia para explicar o output de modelagem estatística e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machine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learning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. O algoritmo estressa as variáveis de modo a entender se estas aumentam a chance de óbito ou não.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A867CA2-3AE0-4977-B08C-58AB6F9ACFCD}"/>
              </a:ext>
            </a:extLst>
          </p:cNvPr>
          <p:cNvSpPr/>
          <p:nvPr/>
        </p:nvSpPr>
        <p:spPr>
          <a:xfrm>
            <a:off x="860634" y="5816287"/>
            <a:ext cx="5028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7: 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Gráfico top 20 SHAP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Valores em vermelho são valor alto da variável (1 para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dummies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a direita do centro, aumento da chance de óbito e para a esquerda, diminuição da chance de óbito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1487507-749A-4BEE-8261-03789B11C94E}"/>
              </a:ext>
            </a:extLst>
          </p:cNvPr>
          <p:cNvSpPr/>
          <p:nvPr/>
        </p:nvSpPr>
        <p:spPr>
          <a:xfrm>
            <a:off x="6749867" y="1851700"/>
            <a:ext cx="4873813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Interpretação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Se o paciente precisar de suporte ventilatório invasivo, sua chance de óbito aumenta significativamente;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Ir para a UTI aumenta significativamente as chances de óbito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Quanto maior a idade, maior a chance de óbito. Idades de 0 a 52 anos possuem menor chance de óbito;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Não se vacinar contra a COVID-19 aumenta a chance de óbito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Se vacinar contra a gripe aumenta a chance de sobrevivência</a:t>
            </a:r>
          </a:p>
          <a:p>
            <a:pPr algn="just"/>
            <a:endParaRPr lang="pt-BR" sz="13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Nos sintomas: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Problemas de saturação, desconforto respiratório e dispneia aumentam a chance de óbito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Nas comorbidades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Imunodepressão, problemas neurológicos e disfunções renais aumentam a chance de óbito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0D1435-F149-433E-917A-B512C8554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34" y="1897267"/>
            <a:ext cx="5028599" cy="39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7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866054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704344D-754A-43E6-8FA4-948AD56A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28650"/>
              </p:ext>
            </p:extLst>
          </p:nvPr>
        </p:nvGraphicFramePr>
        <p:xfrm>
          <a:off x="153438" y="1721125"/>
          <a:ext cx="9928704" cy="4335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863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1815408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1295021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  <a:gridCol w="1295021">
                  <a:extLst>
                    <a:ext uri="{9D8B030D-6E8A-4147-A177-3AD203B41FA5}">
                      <a16:colId xmlns:a16="http://schemas.microsoft.com/office/drawing/2014/main" val="3129937155"/>
                    </a:ext>
                  </a:extLst>
                </a:gridCol>
                <a:gridCol w="3652391">
                  <a:extLst>
                    <a:ext uri="{9D8B030D-6E8A-4147-A177-3AD203B41FA5}">
                      <a16:colId xmlns:a16="http://schemas.microsoft.com/office/drawing/2014/main" val="1658780969"/>
                    </a:ext>
                  </a:extLst>
                </a:gridCol>
              </a:tblGrid>
              <a:tr h="142408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Open Sans" panose="020B0604020202020204"/>
                        </a:rPr>
                        <a:t>Variável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Open Sans" panose="020B0604020202020204"/>
                        </a:rPr>
                        <a:t>Categoria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Open Sans" panose="020B0604020202020204"/>
                        </a:rPr>
                        <a:t>Coeficiente (</a:t>
                      </a:r>
                      <a:r>
                        <a:rPr lang="pt-BR" sz="1000" dirty="0"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pt-BR" sz="1000" dirty="0">
                          <a:latin typeface="Open Sans" panose="020B0604020202020204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Open Sans" panose="020B0604020202020204"/>
                        </a:rPr>
                        <a:t>P-valor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Open Sans" panose="020B0604020202020204"/>
                        </a:rPr>
                        <a:t>Interpretação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14240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Intercepto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latin typeface="Open Sans" panose="020B0604020202020204"/>
                        </a:rPr>
                        <a:t>Viés do modelo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23141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Suporte ventilatório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Não invasivo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-1,76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latin typeface="Open Sans" panose="020B0604020202020204"/>
                        </a:rPr>
                        <a:t>Suporte ventilatório não-invasivo diminui as chances de óbito em comparação com o invasivo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16008"/>
                  </a:ext>
                </a:extLst>
              </a:tr>
              <a:tr h="231412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Não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-2,08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latin typeface="Open Sans" panose="020B0604020202020204"/>
                        </a:rPr>
                        <a:t>Não precisar de suporte ventilatório diminui as chances de óbito em comparação com o invasivo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9137566"/>
                  </a:ext>
                </a:extLst>
              </a:tr>
              <a:tr h="94568">
                <a:tc rowSpan="4"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Idade (</a:t>
                      </a:r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Dummy</a:t>
                      </a:r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39 a 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2BAB1"/>
                          </a:solidFill>
                          <a:effectLst/>
                          <a:uLnTx/>
                          <a:uFillTx/>
                          <a:latin typeface="Open Sans" panose="020B0604020202020204"/>
                          <a:ea typeface="+mn-ea"/>
                          <a:cs typeface="+mn-cs"/>
                        </a:rPr>
                        <a:t>&lt; 2e-16</a:t>
                      </a:r>
                      <a:endParaRPr kumimoji="0" lang="pt-B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BAB1"/>
                        </a:solidFill>
                        <a:effectLst/>
                        <a:uLnTx/>
                        <a:uFillTx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just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Em comparação a categoria de referência, 0 a 39 anos, a chance de óbito cresce com o aumento da idade, sendo o intervalo de idade com maior risco o de 75 a 121 anos.</a:t>
                      </a:r>
                      <a:endParaRPr lang="pt-BR" sz="10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46711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52 a 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2BAB1"/>
                          </a:solidFill>
                          <a:effectLst/>
                          <a:uLnTx/>
                          <a:uFillTx/>
                          <a:latin typeface="Open Sans" panose="020B0604020202020204"/>
                          <a:ea typeface="+mn-ea"/>
                          <a:cs typeface="+mn-cs"/>
                        </a:rPr>
                        <a:t>&lt; 2e-16</a:t>
                      </a:r>
                      <a:endParaRPr kumimoji="0" lang="pt-B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BAB1"/>
                        </a:solidFill>
                        <a:effectLst/>
                        <a:uLnTx/>
                        <a:uFillTx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8902561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63 a 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2BAB1"/>
                          </a:solidFill>
                          <a:effectLst/>
                          <a:uLnTx/>
                          <a:uFillTx/>
                          <a:latin typeface="Open Sans" panose="020B0604020202020204"/>
                          <a:ea typeface="+mn-ea"/>
                          <a:cs typeface="+mn-cs"/>
                        </a:rPr>
                        <a:t>&lt; 2e-16</a:t>
                      </a:r>
                      <a:endParaRPr kumimoji="0" lang="pt-B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BAB1"/>
                        </a:solidFill>
                        <a:effectLst/>
                        <a:uLnTx/>
                        <a:uFillTx/>
                        <a:latin typeface="Open Sans" panose="020B0604020202020204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1429136"/>
                  </a:ext>
                </a:extLst>
              </a:tr>
              <a:tr h="114677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75 a 121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2,02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BAB1"/>
                          </a:solidFill>
                          <a:effectLst/>
                          <a:uLnTx/>
                          <a:uFillTx/>
                          <a:latin typeface="Open Sans" panose="020B0604020202020204"/>
                          <a:ea typeface="+mn-ea"/>
                          <a:cs typeface="+mn-cs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219404"/>
                  </a:ext>
                </a:extLst>
              </a:tr>
              <a:tr h="14240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Sexo (</a:t>
                      </a:r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Dummy</a:t>
                      </a:r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Masculino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BAB1"/>
                          </a:solidFill>
                          <a:effectLst/>
                          <a:uLnTx/>
                          <a:uFillTx/>
                          <a:latin typeface="Open Sans" panose="020B0604020202020204"/>
                          <a:ea typeface="+mn-ea"/>
                          <a:cs typeface="+mn-cs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000" dirty="0">
                          <a:latin typeface="Open Sans" panose="020B0604020202020204"/>
                        </a:rPr>
                        <a:t>Homens possuem maior chance de óbito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176778"/>
                  </a:ext>
                </a:extLst>
              </a:tr>
              <a:tr h="14240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UTI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BAB1"/>
                          </a:solidFill>
                          <a:effectLst/>
                          <a:uLnTx/>
                          <a:uFillTx/>
                          <a:latin typeface="Open Sans" panose="020B0604020202020204"/>
                          <a:ea typeface="+mn-ea"/>
                          <a:cs typeface="+mn-cs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Ir para a UTI indica aumento da chance de óbito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82518"/>
                  </a:ext>
                </a:extLst>
              </a:tr>
              <a:tr h="94568">
                <a:tc rowSpan="11"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Comorbidades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Imunodepressão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BAB1"/>
                          </a:solidFill>
                          <a:effectLst/>
                          <a:uLnTx/>
                          <a:uFillTx/>
                          <a:latin typeface="Open Sans" panose="020B0604020202020204"/>
                          <a:ea typeface="+mn-ea"/>
                          <a:cs typeface="+mn-cs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Podemos observar que todas as comorbidades, com exceção da asma, contribuem para o óbito do paciente. As 3 comorbidades que mais contribuem são Imunodepressão, Hepática e Renal. Isso justifica a preocupação dos governos em vacinarem os pacientes imunodeprimidos primeiro.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Open Sans" panose="020B0604020202020204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Sobre a asma diminuir a chance de óbito, já existem </a:t>
                      </a:r>
                      <a:r>
                        <a:rPr lang="pt-BR" sz="1000" dirty="0">
                          <a:latin typeface="Open Sans" panose="020B0604020202020204"/>
                          <a:hlinkClick r:id="rId5"/>
                        </a:rPr>
                        <a:t>estudos sobre o assunto</a:t>
                      </a:r>
                      <a:r>
                        <a:rPr lang="pt-BR" sz="1000" dirty="0">
                          <a:latin typeface="Open Sans" panose="020B0604020202020204"/>
                        </a:rPr>
                        <a:t> que indicam que pacientes asmáticos possuem menos receptores da </a:t>
                      </a:r>
                      <a:r>
                        <a:rPr lang="pt-BR" sz="1000" dirty="0">
                          <a:latin typeface="Open Sans" panose="020B0604020202020204"/>
                          <a:hlinkClick r:id="rId6"/>
                        </a:rPr>
                        <a:t>ACE2 (enzima conversora de angiotensina)</a:t>
                      </a:r>
                      <a:r>
                        <a:rPr lang="pt-BR" sz="1000" dirty="0">
                          <a:latin typeface="Open Sans" panose="020B0604020202020204"/>
                        </a:rPr>
                        <a:t>, </a:t>
                      </a:r>
                      <a:r>
                        <a:rPr lang="pt-BR" sz="1000" dirty="0">
                          <a:latin typeface="Open Sans" panose="020B0604020202020204"/>
                          <a:hlinkClick r:id="rId7"/>
                        </a:rPr>
                        <a:t>o que dificultaria a entrada do vírus nas células</a:t>
                      </a:r>
                      <a:r>
                        <a:rPr lang="pt-BR" sz="1000" dirty="0">
                          <a:latin typeface="Open Sans" panose="020B0604020202020204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7282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Hepática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BAB1"/>
                          </a:solidFill>
                          <a:effectLst/>
                          <a:uLnTx/>
                          <a:uFillTx/>
                          <a:latin typeface="Open Sans" panose="020B0604020202020204"/>
                          <a:ea typeface="+mn-ea"/>
                          <a:cs typeface="+mn-cs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8193608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Renal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2BAB1"/>
                          </a:solidFill>
                          <a:effectLst/>
                          <a:uLnTx/>
                          <a:uFillTx/>
                          <a:latin typeface="Open Sans" panose="020B0604020202020204"/>
                          <a:ea typeface="+mn-ea"/>
                          <a:cs typeface="+mn-cs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168558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Neurológica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6814474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Asma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645935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Hematológica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7306085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Síndrome de Down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490310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Pneumopatia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5e-16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7022499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Diabetes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0257581"/>
                  </a:ext>
                </a:extLst>
              </a:tr>
              <a:tr h="94568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Obesidade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2,5e-07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739780"/>
                  </a:ext>
                </a:extLst>
              </a:tr>
              <a:tr h="175784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Cardiopatia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174498"/>
                  </a:ext>
                </a:extLst>
              </a:tr>
            </a:tbl>
          </a:graphicData>
        </a:graphic>
      </p:graphicFrame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7825" y="824606"/>
            <a:ext cx="6940228" cy="84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altLang="pt-BR" sz="1100" b="0" dirty="0">
                <a:solidFill>
                  <a:srgbClr val="434343"/>
                </a:solidFill>
                <a:latin typeface="Open sans" panose="020B0604020202020204"/>
              </a:rPr>
              <a:t>O modelo seleciona as variáveis mais relevantes e atribui um peso para cada uma de suas categorias, desse modo, pode-se calcular a probabilidade de óbito, através de uma fórmula, de um cliente baseado nas suas características. No caso de </a:t>
            </a:r>
            <a:r>
              <a:rPr lang="pt-BR" altLang="pt-BR" sz="1100" b="0" dirty="0" err="1">
                <a:solidFill>
                  <a:srgbClr val="434343"/>
                </a:solidFill>
                <a:latin typeface="Open sans" panose="020B0604020202020204"/>
              </a:rPr>
              <a:t>dummies</a:t>
            </a:r>
            <a:r>
              <a:rPr lang="pt-BR" altLang="pt-BR" sz="1100" b="0" dirty="0">
                <a:solidFill>
                  <a:srgbClr val="434343"/>
                </a:solidFill>
                <a:latin typeface="Open sans" panose="020B0604020202020204"/>
              </a:rPr>
              <a:t>, uma categoria de referência é removida.</a:t>
            </a:r>
            <a:endParaRPr lang="pt-BR" altLang="pt-BR" sz="12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C1AAB662-7ED0-48ED-999D-4F13FFCB0A4C}"/>
                  </a:ext>
                </a:extLst>
              </p:cNvPr>
              <p:cNvSpPr/>
              <p:nvPr/>
            </p:nvSpPr>
            <p:spPr>
              <a:xfrm>
                <a:off x="6592404" y="910510"/>
                <a:ext cx="3489738" cy="672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altLang="pt-BR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pt-BR" altLang="pt-BR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pt-BR" altLang="pt-BR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pt-BR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pt-BR" altLang="pt-BR" b="0" i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altLang="pt-BR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C1AAB662-7ED0-48ED-999D-4F13FFCB0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04" y="910510"/>
                <a:ext cx="3489738" cy="672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CA688FBF-305A-41AE-9F4E-26286F86A721}"/>
              </a:ext>
            </a:extLst>
          </p:cNvPr>
          <p:cNvSpPr/>
          <p:nvPr/>
        </p:nvSpPr>
        <p:spPr>
          <a:xfrm>
            <a:off x="92571" y="6068881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1: Pesos Regressão </a:t>
            </a:r>
            <a:r>
              <a:rPr lang="pt-BR" sz="9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 (parte 1)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que traz os pesos e as variáveis consideradas pelo modelo de regressão logística</a:t>
            </a: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704344D-754A-43E6-8FA4-948AD56A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48818"/>
              </p:ext>
            </p:extLst>
          </p:nvPr>
        </p:nvGraphicFramePr>
        <p:xfrm>
          <a:off x="153438" y="1721125"/>
          <a:ext cx="9928704" cy="4126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863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1815408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1295021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  <a:gridCol w="1295021">
                  <a:extLst>
                    <a:ext uri="{9D8B030D-6E8A-4147-A177-3AD203B41FA5}">
                      <a16:colId xmlns:a16="http://schemas.microsoft.com/office/drawing/2014/main" val="830317837"/>
                    </a:ext>
                  </a:extLst>
                </a:gridCol>
                <a:gridCol w="3652391">
                  <a:extLst>
                    <a:ext uri="{9D8B030D-6E8A-4147-A177-3AD203B41FA5}">
                      <a16:colId xmlns:a16="http://schemas.microsoft.com/office/drawing/2014/main" val="1658780969"/>
                    </a:ext>
                  </a:extLst>
                </a:gridCol>
              </a:tblGrid>
              <a:tr h="232012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Open Sans" panose="020B0604020202020204"/>
                        </a:rPr>
                        <a:t>Variável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Open Sans" panose="020B0604020202020204"/>
                        </a:rPr>
                        <a:t>Categoria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Open Sans" panose="020B0604020202020204"/>
                        </a:rPr>
                        <a:t>Coeficiente (</a:t>
                      </a:r>
                      <a:r>
                        <a:rPr lang="pt-BR" sz="1000" dirty="0"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pt-BR" sz="1000" dirty="0">
                          <a:latin typeface="Open Sans" panose="020B0604020202020204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Open Sans" panose="020B0604020202020204"/>
                        </a:rPr>
                        <a:t>P-valor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Open Sans" panose="020B0604020202020204"/>
                        </a:rPr>
                        <a:t>Interpretação em relação à inadimplência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18871">
                <a:tc rowSpan="11"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Sintomas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Desconforto Respiratório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Observa-se que os sintomas que mais contribuem para o óbito são desconforto respiratório e baixa saturação. Alguns outros sintomas contribuem mais para a alta, porém são baixas contribuições. Os sintomas, no geral, não são bons parâmetros para determinação de óbito devido aos baixos coeficientes. Quatro sintomas foram eliminados por não serem significativos o suficiente.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7282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Baixa Saturação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8193608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Perda de paladar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168558"/>
                  </a:ext>
                </a:extLst>
              </a:tr>
              <a:tr h="160872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Dispneia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6814474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Fadiga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645935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Tosse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7306085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Febre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0,009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490310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Perda de Olfato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FF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&gt; 0,05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7022499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Vômito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FF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&gt; 0,05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0257581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Diarreia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FF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&gt; 0,05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739780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Dor abdominal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FF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&gt; 0,05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355123"/>
                  </a:ext>
                </a:extLst>
              </a:tr>
              <a:tr h="218871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Mãe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Amamenta o bebê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0,0005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O fato da mãe amamentar a criança aumenta as chances de sobrevivência do bebê.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49241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Vacinada contra gripe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FF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&gt; 0,05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447682"/>
                  </a:ext>
                </a:extLst>
              </a:tr>
              <a:tr h="218871">
                <a:tc rowSpan="3"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Diagnóstico (</a:t>
                      </a:r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Dummy</a:t>
                      </a:r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Influenza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Em comparação com o diagnóstico de COVID, observa-se que todas as outras possibilidades de diagnóstico diminuem a chance de óbito.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023268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Outros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-1,13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169685"/>
                  </a:ext>
                </a:extLst>
              </a:tr>
              <a:tr h="218871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Desconhecido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27084"/>
                  </a:ext>
                </a:extLst>
              </a:tr>
              <a:tr h="21887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Vacina COVID (</a:t>
                      </a:r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Dummy</a:t>
                      </a:r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Sim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Observa-se que, em comparação com os que tomaram a vacina, não tomar a vacina aumenta a chance de óbito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1554260"/>
                  </a:ext>
                </a:extLst>
              </a:tr>
              <a:tr h="218871">
                <a:tc>
                  <a:txBody>
                    <a:bodyPr/>
                    <a:lstStyle/>
                    <a:p>
                      <a:pPr algn="l" fontAlgn="ctr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Não disponível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715553"/>
                  </a:ext>
                </a:extLst>
              </a:tr>
            </a:tbl>
          </a:graphicData>
        </a:graphic>
      </p:graphicFrame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8B311A5-1473-4356-BA05-1936A4DCBEAE}"/>
              </a:ext>
            </a:extLst>
          </p:cNvPr>
          <p:cNvSpPr/>
          <p:nvPr/>
        </p:nvSpPr>
        <p:spPr>
          <a:xfrm>
            <a:off x="0" y="866054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D81C4960-E628-4486-BDEA-F2849877C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7825" y="824606"/>
            <a:ext cx="6940228" cy="84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altLang="pt-BR" sz="1100" b="0" dirty="0">
                <a:solidFill>
                  <a:srgbClr val="434343"/>
                </a:solidFill>
                <a:latin typeface="Open sans" panose="020B0604020202020204"/>
              </a:rPr>
              <a:t>O modelo seleciona as variáveis mais relevantes e atribui um peso para cada uma de suas categorias, desse modo, pode-se calcular a probabilidade de óbito, através de uma fórmula, de um cliente baseado nas suas características. No caso de </a:t>
            </a:r>
            <a:r>
              <a:rPr lang="pt-BR" altLang="pt-BR" sz="1100" b="0" dirty="0" err="1">
                <a:solidFill>
                  <a:srgbClr val="434343"/>
                </a:solidFill>
                <a:latin typeface="Open sans" panose="020B0604020202020204"/>
              </a:rPr>
              <a:t>dummies</a:t>
            </a:r>
            <a:r>
              <a:rPr lang="pt-BR" altLang="pt-BR" sz="1100" b="0" dirty="0">
                <a:solidFill>
                  <a:srgbClr val="434343"/>
                </a:solidFill>
                <a:latin typeface="Open sans" panose="020B0604020202020204"/>
              </a:rPr>
              <a:t>, uma categoria de referência é removida.</a:t>
            </a:r>
            <a:endParaRPr lang="pt-BR" altLang="pt-BR" sz="12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59B9ED8-AF21-4343-8D4C-B193DF8CB816}"/>
                  </a:ext>
                </a:extLst>
              </p:cNvPr>
              <p:cNvSpPr/>
              <p:nvPr/>
            </p:nvSpPr>
            <p:spPr>
              <a:xfrm>
                <a:off x="6592404" y="910510"/>
                <a:ext cx="3489738" cy="672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altLang="pt-BR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pt-BR" altLang="pt-BR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pt-BR" altLang="pt-BR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pt-BR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pt-BR" altLang="pt-BR" b="0" i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altLang="pt-BR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59B9ED8-AF21-4343-8D4C-B193DF8CB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04" y="910510"/>
                <a:ext cx="348973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5EEE9405-F067-4CD1-9927-4F0DF36272BA}"/>
              </a:ext>
            </a:extLst>
          </p:cNvPr>
          <p:cNvSpPr/>
          <p:nvPr/>
        </p:nvSpPr>
        <p:spPr>
          <a:xfrm>
            <a:off x="92571" y="6010470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1: Pesos Regressão </a:t>
            </a:r>
            <a:r>
              <a:rPr lang="pt-BR" sz="9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 (parte 2)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que traz os pesos e as variáveis consideradas pelo modelo de regressão logística</a:t>
            </a:r>
          </a:p>
        </p:txBody>
      </p:sp>
    </p:spTree>
    <p:extLst>
      <p:ext uri="{BB962C8B-B14F-4D97-AF65-F5344CB8AC3E}">
        <p14:creationId xmlns:p14="http://schemas.microsoft.com/office/powerpoint/2010/main" val="842707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704344D-754A-43E6-8FA4-948AD56A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83114"/>
              </p:ext>
            </p:extLst>
          </p:nvPr>
        </p:nvGraphicFramePr>
        <p:xfrm>
          <a:off x="153438" y="1710003"/>
          <a:ext cx="9928704" cy="2348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863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1815408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1295021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  <a:gridCol w="1295021">
                  <a:extLst>
                    <a:ext uri="{9D8B030D-6E8A-4147-A177-3AD203B41FA5}">
                      <a16:colId xmlns:a16="http://schemas.microsoft.com/office/drawing/2014/main" val="1022937828"/>
                    </a:ext>
                  </a:extLst>
                </a:gridCol>
                <a:gridCol w="3652391">
                  <a:extLst>
                    <a:ext uri="{9D8B030D-6E8A-4147-A177-3AD203B41FA5}">
                      <a16:colId xmlns:a16="http://schemas.microsoft.com/office/drawing/2014/main" val="1658780969"/>
                    </a:ext>
                  </a:extLst>
                </a:gridCol>
              </a:tblGrid>
              <a:tr h="262669"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Open Sans" panose="020B0604020202020204"/>
                        </a:rPr>
                        <a:t>Variável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Open Sans" panose="020B0604020202020204"/>
                        </a:rPr>
                        <a:t>Categoria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Open Sans" panose="020B0604020202020204"/>
                        </a:rPr>
                        <a:t>Coeficiente (</a:t>
                      </a:r>
                      <a:r>
                        <a:rPr lang="pt-BR" sz="1000" dirty="0"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pt-BR" sz="1000" dirty="0">
                          <a:latin typeface="Open Sans" panose="020B0604020202020204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Open Sans" panose="020B0604020202020204"/>
                        </a:rPr>
                        <a:t>P-valor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Open Sans" panose="020B0604020202020204"/>
                        </a:rPr>
                        <a:t>Interpretação em relação à inadimplência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59651">
                <a:tc rowSpan="4"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Tempo de atendimento em dias (</a:t>
                      </a:r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Dummy</a:t>
                      </a:r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14 a 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Em comparação com a categoria de referência, 0 a 14 dias, todos os outros intervalos de atendimento diminuem a chance de óbito.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7282"/>
                  </a:ext>
                </a:extLst>
              </a:tr>
              <a:tr h="2596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36 a 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8193608"/>
                  </a:ext>
                </a:extLst>
              </a:tr>
              <a:tr h="2596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85 a 162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168558"/>
                  </a:ext>
                </a:extLst>
              </a:tr>
              <a:tr h="190846">
                <a:tc vMerge="1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162 a 703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6814474"/>
                  </a:ext>
                </a:extLst>
              </a:tr>
              <a:tr h="27908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Gravidez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0,003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Gravidez diminui a chance de óbito.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49241"/>
                  </a:ext>
                </a:extLst>
              </a:tr>
              <a:tr h="27908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Puérpera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00" b="0" i="0" u="none" strike="noStrike" dirty="0">
                        <a:solidFill>
                          <a:srgbClr val="FF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FF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Open Sans" panose="020B0604020202020204"/>
                        </a:rPr>
                        <a:t>&gt; 0,05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dirty="0">
                        <a:latin typeface="Open Sans" panose="020B0604020202020204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348826"/>
                  </a:ext>
                </a:extLst>
              </a:tr>
              <a:tr h="27908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Vacina Gripe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&lt; 2e-16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Tomar a vacina contra gripe diminui a chance de óbito.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023268"/>
                  </a:ext>
                </a:extLst>
              </a:tr>
              <a:tr h="27908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Uso de antiviral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-0,13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9,5e-10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Open Sans" panose="020B0604020202020204"/>
                        </a:rPr>
                        <a:t>Uso de antiviral diminui a chance de óbito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554260"/>
                  </a:ext>
                </a:extLst>
              </a:tr>
            </a:tbl>
          </a:graphicData>
        </a:graphic>
      </p:graphicFrame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8B311A5-1473-4356-BA05-1936A4DCBEAE}"/>
              </a:ext>
            </a:extLst>
          </p:cNvPr>
          <p:cNvSpPr/>
          <p:nvPr/>
        </p:nvSpPr>
        <p:spPr>
          <a:xfrm>
            <a:off x="0" y="866054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D81C4960-E628-4486-BDEA-F2849877C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7825" y="824606"/>
            <a:ext cx="6940228" cy="84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altLang="pt-BR" sz="1100" b="0" dirty="0">
                <a:solidFill>
                  <a:srgbClr val="434343"/>
                </a:solidFill>
                <a:latin typeface="Open sans" panose="020B0604020202020204"/>
              </a:rPr>
              <a:t>O modelo seleciona as variáveis mais relevantes e atribui um peso para cada uma de suas categorias, desse modo, pode-se calcular a probabilidade de óbito, através de uma fórmula, de um cliente baseado nas suas características. No caso de </a:t>
            </a:r>
            <a:r>
              <a:rPr lang="pt-BR" altLang="pt-BR" sz="1100" b="0" dirty="0" err="1">
                <a:solidFill>
                  <a:srgbClr val="434343"/>
                </a:solidFill>
                <a:latin typeface="Open sans" panose="020B0604020202020204"/>
              </a:rPr>
              <a:t>dummies</a:t>
            </a:r>
            <a:r>
              <a:rPr lang="pt-BR" altLang="pt-BR" sz="1100" b="0" dirty="0">
                <a:solidFill>
                  <a:srgbClr val="434343"/>
                </a:solidFill>
                <a:latin typeface="Open sans" panose="020B0604020202020204"/>
              </a:rPr>
              <a:t>, uma categoria de referência é removida.</a:t>
            </a:r>
            <a:endParaRPr lang="pt-BR" altLang="pt-BR" sz="12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59B9ED8-AF21-4343-8D4C-B193DF8CB816}"/>
                  </a:ext>
                </a:extLst>
              </p:cNvPr>
              <p:cNvSpPr/>
              <p:nvPr/>
            </p:nvSpPr>
            <p:spPr>
              <a:xfrm>
                <a:off x="6592404" y="910510"/>
                <a:ext cx="3489738" cy="672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altLang="pt-BR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pt-BR" altLang="pt-BR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pt-BR" altLang="pt-BR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altLang="pt-BR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b="0" i="0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pt-BR" altLang="pt-BR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pt-BR" altLang="pt-BR" b="0" i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altLang="pt-BR" i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altLang="pt-BR" i="1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altLang="pt-BR" i="0" dirty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pt-BR" altLang="pt-BR" i="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59B9ED8-AF21-4343-8D4C-B193DF8CB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04" y="910510"/>
                <a:ext cx="348973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5C8611D0-0BB9-4A45-A912-5DA0E0A1BD59}"/>
              </a:ext>
            </a:extLst>
          </p:cNvPr>
          <p:cNvSpPr/>
          <p:nvPr/>
        </p:nvSpPr>
        <p:spPr>
          <a:xfrm>
            <a:off x="153438" y="4147527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1: Pesos Regressão </a:t>
            </a:r>
            <a:r>
              <a:rPr lang="pt-BR" sz="9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 (parte 3)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que traz os pesos e as variáveis consideradas pelo modelo de regressão logística</a:t>
            </a:r>
          </a:p>
        </p:txBody>
      </p:sp>
    </p:spTree>
    <p:extLst>
      <p:ext uri="{BB962C8B-B14F-4D97-AF65-F5344CB8AC3E}">
        <p14:creationId xmlns:p14="http://schemas.microsoft.com/office/powerpoint/2010/main" val="354342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03920" y="486537"/>
            <a:ext cx="5166320" cy="58698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original 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Raio-X da base</a:t>
            </a:r>
          </a:p>
          <a:p>
            <a:pPr marL="1314450" lvl="2" indent="-400050">
              <a:lnSpc>
                <a:spcPct val="200000"/>
              </a:lnSpc>
              <a:buFont typeface="+mj-lt"/>
              <a:buAutoNum type="alphaLcParenR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Valores faltantes e categoria “Ignorado”</a:t>
            </a:r>
          </a:p>
          <a:p>
            <a:pPr marL="1314450" lvl="2" indent="-400050">
              <a:lnSpc>
                <a:spcPct val="200000"/>
              </a:lnSpc>
              <a:buFont typeface="+mj-lt"/>
              <a:buAutoNum type="alphaLcParenR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</a:t>
            </a:r>
            <a:r>
              <a:rPr lang="pt-BR" sz="9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314450" lvl="2" indent="-400050">
              <a:lnSpc>
                <a:spcPct val="200000"/>
              </a:lnSpc>
              <a:buFont typeface="+mj-lt"/>
              <a:buAutoNum type="alphaLcParenR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bivariada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Estatística Tradicional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 de Decisão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dos modelos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Baseline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romanLcPeriod"/>
            </a:pPr>
            <a:r>
              <a:rPr lang="pt-BR" sz="9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LightGBM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Classificador por Votação 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 5 modelos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Classificador por Votação  13 modelos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Desempenho dos modelos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33468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>
            <a:off x="4631064" y="642358"/>
            <a:ext cx="0" cy="5599822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58208" y="59897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58208" y="1989093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58208" y="22684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58208" y="873044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20E669F-5389-4DCE-864B-761AF2A4B25A}"/>
              </a:ext>
            </a:extLst>
          </p:cNvPr>
          <p:cNvSpPr/>
          <p:nvPr/>
        </p:nvSpPr>
        <p:spPr>
          <a:xfrm>
            <a:off x="4558208" y="3629247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7B781B4-9F29-4E99-A21D-D2D6918B7233}"/>
              </a:ext>
            </a:extLst>
          </p:cNvPr>
          <p:cNvSpPr/>
          <p:nvPr/>
        </p:nvSpPr>
        <p:spPr>
          <a:xfrm>
            <a:off x="4558208" y="473035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D99C99B9-F5FD-778A-744C-00B80E4FCDBF}"/>
              </a:ext>
            </a:extLst>
          </p:cNvPr>
          <p:cNvSpPr/>
          <p:nvPr/>
        </p:nvSpPr>
        <p:spPr>
          <a:xfrm>
            <a:off x="4558208" y="116199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E46CF82-602D-4BEA-AADA-A570FD6A3341}"/>
              </a:ext>
            </a:extLst>
          </p:cNvPr>
          <p:cNvSpPr/>
          <p:nvPr/>
        </p:nvSpPr>
        <p:spPr>
          <a:xfrm>
            <a:off x="4558208" y="1433980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A68BDC7-B720-A5E8-2993-E45841E7495A}"/>
              </a:ext>
            </a:extLst>
          </p:cNvPr>
          <p:cNvSpPr/>
          <p:nvPr/>
        </p:nvSpPr>
        <p:spPr>
          <a:xfrm>
            <a:off x="4558208" y="170446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637CCA2-1866-06B5-1C2B-D9CD4FE22C82}"/>
              </a:ext>
            </a:extLst>
          </p:cNvPr>
          <p:cNvSpPr/>
          <p:nvPr/>
        </p:nvSpPr>
        <p:spPr>
          <a:xfrm>
            <a:off x="4558208" y="2528144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4D70829-08D6-4A62-31C7-ED2EE2EE704C}"/>
              </a:ext>
            </a:extLst>
          </p:cNvPr>
          <p:cNvSpPr/>
          <p:nvPr/>
        </p:nvSpPr>
        <p:spPr>
          <a:xfrm>
            <a:off x="4558208" y="5007757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3335EDA-02E5-C874-CBD5-4BD6BFE469DC}"/>
              </a:ext>
            </a:extLst>
          </p:cNvPr>
          <p:cNvSpPr/>
          <p:nvPr/>
        </p:nvSpPr>
        <p:spPr>
          <a:xfrm>
            <a:off x="4558208" y="5274674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B14AAF4-EF78-0538-DF6D-85CDB108E947}"/>
              </a:ext>
            </a:extLst>
          </p:cNvPr>
          <p:cNvSpPr/>
          <p:nvPr/>
        </p:nvSpPr>
        <p:spPr>
          <a:xfrm>
            <a:off x="4558208" y="5557287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242FD6D-8EBC-8D05-2450-A349D40B3338}"/>
              </a:ext>
            </a:extLst>
          </p:cNvPr>
          <p:cNvSpPr/>
          <p:nvPr/>
        </p:nvSpPr>
        <p:spPr>
          <a:xfrm>
            <a:off x="4558208" y="5835790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77E12BB0-C5E2-5D49-F719-1061637F7C92}"/>
              </a:ext>
            </a:extLst>
          </p:cNvPr>
          <p:cNvSpPr/>
          <p:nvPr/>
        </p:nvSpPr>
        <p:spPr>
          <a:xfrm>
            <a:off x="4558208" y="611570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960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teste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-1" y="1249102"/>
            <a:ext cx="12192001" cy="284726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637" y="1803552"/>
            <a:ext cx="7091664" cy="197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Observa-se que o modelo de árvore possui maior sensibilidade, que é de nosso interesse, apensar de possuir menor acurácia. Na saúde, geralmente, o falso positivo é melhor do que o falso negativo;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Os valores de desempenho dos dois modelos é próximo, o que é indicativo de que, para melhores desempenhos, necessita-se de mais dados;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Uma sensibilidade acima de 74% foi obtida em ambos os modelos, o que é um bom indicativo de que a modelagem está no caminho certo.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 KS da regressão logística foi de 0,5271, um ótimo resultado.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70CD3E76-2A8C-4777-91AC-777DFE5C0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05955"/>
              </p:ext>
            </p:extLst>
          </p:nvPr>
        </p:nvGraphicFramePr>
        <p:xfrm>
          <a:off x="145780" y="1306556"/>
          <a:ext cx="4756857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17A4A285-FF59-4AD5-B64A-783D6C674F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53F1151-1C96-4816-B470-1C05A021B0B4}"/>
              </a:ext>
            </a:extLst>
          </p:cNvPr>
          <p:cNvSpPr/>
          <p:nvPr/>
        </p:nvSpPr>
        <p:spPr>
          <a:xfrm>
            <a:off x="4943179" y="1306556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8</a:t>
            </a: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Métricas dos modelos estatísticos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 de Decisão e Regressão Logística</a:t>
            </a:r>
          </a:p>
        </p:txBody>
      </p:sp>
      <p:sp>
        <p:nvSpPr>
          <p:cNvPr id="28" name="Botão de Ação: Obter Informações 27">
            <a:hlinkClick r:id="rId6" action="ppaction://hlinksldjump"/>
            <a:extLst>
              <a:ext uri="{FF2B5EF4-FFF2-40B4-BE49-F238E27FC236}">
                <a16:creationId xmlns:a16="http://schemas.microsoft.com/office/drawing/2014/main" id="{3603E82C-C692-CBCA-3476-4C39CCFA1AB3}"/>
              </a:ext>
            </a:extLst>
          </p:cNvPr>
          <p:cNvSpPr/>
          <p:nvPr/>
        </p:nvSpPr>
        <p:spPr>
          <a:xfrm>
            <a:off x="5029256" y="3786595"/>
            <a:ext cx="286795" cy="246222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5BD3A39-4078-EE55-3737-7C14A8C2F068}"/>
              </a:ext>
            </a:extLst>
          </p:cNvPr>
          <p:cNvSpPr/>
          <p:nvPr/>
        </p:nvSpPr>
        <p:spPr>
          <a:xfrm>
            <a:off x="5298273" y="3778901"/>
            <a:ext cx="2978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latin typeface="Open Sans" panose="020B0604020202020204"/>
              </a:rPr>
              <a:t>Fórmulas das métricas</a:t>
            </a:r>
          </a:p>
        </p:txBody>
      </p:sp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739803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876492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Desempenho dos modelos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Escolha da técnica que melhor se adequa ao contexto de aplicação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Conclusões da análise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15 modelos Baseline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LightGBM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Voting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Classifiers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Blend 5 modelos</a:t>
            </a: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Blend 13 modelos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Desempenho dos modelos</a:t>
            </a: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A5FB3CA9-33AC-43DE-A1A6-22AA62D0EC8A}"/>
              </a:ext>
            </a:extLst>
          </p:cNvPr>
          <p:cNvSpPr txBox="1"/>
          <p:nvPr/>
        </p:nvSpPr>
        <p:spPr>
          <a:xfrm>
            <a:off x="783943" y="2987959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da-DK" sz="1200" b="1" dirty="0">
                <a:solidFill>
                  <a:srgbClr val="DDDDDD"/>
                </a:solidFill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Contextualização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DDDD"/>
                </a:solidFill>
                <a:latin typeface="Open Sans"/>
              </a:rPr>
              <a:t>Base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Filtros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DDDDDD"/>
                </a:solidFill>
                <a:latin typeface="Open Sans"/>
              </a:rPr>
              <a:t>aplicados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5;p18">
            <a:extLst>
              <a:ext uri="{FF2B5EF4-FFF2-40B4-BE49-F238E27FC236}">
                <a16:creationId xmlns:a16="http://schemas.microsoft.com/office/drawing/2014/main" id="{2AA814CE-1BEB-4542-BBA8-13C5E1BFF1E8}"/>
              </a:ext>
            </a:extLst>
          </p:cNvPr>
          <p:cNvSpPr txBox="1"/>
          <p:nvPr/>
        </p:nvSpPr>
        <p:spPr>
          <a:xfrm>
            <a:off x="2773791" y="2987959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Análise das principais variáveis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Análise de valores faltantes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sym typeface="Open Sans"/>
              </a:rPr>
              <a:t>univariada</a:t>
            </a:r>
            <a:endParaRPr lang="pt-BR" sz="1200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bivariada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5313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944647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Inteligência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Artificial –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Baseline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MACHINE LEARNING|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baseline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0" y="1039922"/>
            <a:ext cx="6758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execução de modelos baseline é necessária para podermos decidir quais modelos iremos analisar mais a fundo para obter um melhor resultado. No caso, o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LightGBM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se mostrou o modelo com melhor F1 e, portanto, é o melhor modelo para se continuar analisando.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209920" y="1941488"/>
            <a:ext cx="400418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Comentários: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O modelo com maior Sensibilidade é o </a:t>
            </a:r>
            <a:r>
              <a:rPr lang="pt-BR" sz="1300" dirty="0" err="1">
                <a:solidFill>
                  <a:srgbClr val="434343"/>
                </a:solidFill>
                <a:latin typeface="Open Sans" panose="020B0604020202020204"/>
              </a:rPr>
              <a:t>Naive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300" dirty="0" err="1">
                <a:solidFill>
                  <a:srgbClr val="434343"/>
                </a:solidFill>
                <a:latin typeface="Open Sans" panose="020B0604020202020204"/>
              </a:rPr>
              <a:t>Bayes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, porém sua precisão é baixa demais, o que indica falsos positivos demais, que inutilizariam o modelo;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O modelo com melhor F1 e o que será utilizado para modelagem e interpretação dos resultados é o </a:t>
            </a:r>
            <a:r>
              <a:rPr lang="pt-BR" sz="1300" dirty="0" err="1">
                <a:solidFill>
                  <a:srgbClr val="434343"/>
                </a:solidFill>
                <a:latin typeface="Open Sans" panose="020B0604020202020204"/>
              </a:rPr>
              <a:t>LightGBM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De modo a tentar aproveitar o máximo de todos os modelos, um Classificador por votação (</a:t>
            </a:r>
            <a:r>
              <a:rPr lang="pt-BR" sz="1300" dirty="0" err="1">
                <a:solidFill>
                  <a:srgbClr val="434343"/>
                </a:solidFill>
                <a:latin typeface="Open Sans" panose="020B0604020202020204"/>
              </a:rPr>
              <a:t>Voting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300" dirty="0" err="1">
                <a:solidFill>
                  <a:srgbClr val="434343"/>
                </a:solidFill>
                <a:latin typeface="Open Sans" panose="020B0604020202020204"/>
              </a:rPr>
              <a:t>classifier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) pode ser um bom recurso para tentar otimizar a Sensibilidade, especificidade e precisão dos modelos, desse modo, modelei dois classificadores por votação, um com 5 modelos e outro com 13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75809287-B670-40AE-99C6-26799AE7D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976642"/>
              </p:ext>
            </p:extLst>
          </p:nvPr>
        </p:nvGraphicFramePr>
        <p:xfrm>
          <a:off x="278296" y="1941488"/>
          <a:ext cx="6358041" cy="3553424"/>
        </p:xfrm>
        <a:graphic>
          <a:graphicData uri="http://schemas.openxmlformats.org/drawingml/2006/table">
            <a:tbl>
              <a:tblPr/>
              <a:tblGrid>
                <a:gridCol w="2321425">
                  <a:extLst>
                    <a:ext uri="{9D8B030D-6E8A-4147-A177-3AD203B41FA5}">
                      <a16:colId xmlns:a16="http://schemas.microsoft.com/office/drawing/2014/main" val="984512155"/>
                    </a:ext>
                  </a:extLst>
                </a:gridCol>
                <a:gridCol w="768879">
                  <a:extLst>
                    <a:ext uri="{9D8B030D-6E8A-4147-A177-3AD203B41FA5}">
                      <a16:colId xmlns:a16="http://schemas.microsoft.com/office/drawing/2014/main" val="2439772622"/>
                    </a:ext>
                  </a:extLst>
                </a:gridCol>
                <a:gridCol w="754093">
                  <a:extLst>
                    <a:ext uri="{9D8B030D-6E8A-4147-A177-3AD203B41FA5}">
                      <a16:colId xmlns:a16="http://schemas.microsoft.com/office/drawing/2014/main" val="3983758639"/>
                    </a:ext>
                  </a:extLst>
                </a:gridCol>
                <a:gridCol w="1035030">
                  <a:extLst>
                    <a:ext uri="{9D8B030D-6E8A-4147-A177-3AD203B41FA5}">
                      <a16:colId xmlns:a16="http://schemas.microsoft.com/office/drawing/2014/main" val="682617494"/>
                    </a:ext>
                  </a:extLst>
                </a:gridCol>
                <a:gridCol w="724521">
                  <a:extLst>
                    <a:ext uri="{9D8B030D-6E8A-4147-A177-3AD203B41FA5}">
                      <a16:colId xmlns:a16="http://schemas.microsoft.com/office/drawing/2014/main" val="1346155404"/>
                    </a:ext>
                  </a:extLst>
                </a:gridCol>
                <a:gridCol w="754093">
                  <a:extLst>
                    <a:ext uri="{9D8B030D-6E8A-4147-A177-3AD203B41FA5}">
                      <a16:colId xmlns:a16="http://schemas.microsoft.com/office/drawing/2014/main" val="4003545791"/>
                    </a:ext>
                  </a:extLst>
                </a:gridCol>
              </a:tblGrid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Acurácia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Sensibilidade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Precisão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68276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Light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Boosting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Machine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359624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Extreme Gradient Boosting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7565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CatBoost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59379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 Boosting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67769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67302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Ada Boost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16386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Linear Discriminant Analysis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81080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Ridge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132314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 Forest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70984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Extra Trees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52251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Neighbors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02151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SVM - Linear Kernel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380916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Naive Bayes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43972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Decision Tree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04828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Quadratic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Discriminant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Analysis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72365"/>
                  </a:ext>
                </a:extLst>
              </a:tr>
            </a:tbl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092BEAA9-9D13-4911-AB47-8671039F27FE}"/>
              </a:ext>
            </a:extLst>
          </p:cNvPr>
          <p:cNvSpPr/>
          <p:nvPr/>
        </p:nvSpPr>
        <p:spPr>
          <a:xfrm>
            <a:off x="278296" y="5618633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2: Modelos baseline </a:t>
            </a:r>
            <a:r>
              <a:rPr kumimoji="0" lang="pt-B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AutoML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que traz as medidas dos modelos baseline treinados pelo algoritmo de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AutoML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405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-1" y="880356"/>
            <a:ext cx="9741159" cy="120812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7738971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LightGBM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LightGBM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0" y="888148"/>
            <a:ext cx="9741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ideia de um Ensemble é agregar as previsões de um conjunto de preditores para melhorar as previsões. Um conjunto de preditores é chamado de Ensembles. Um exemplo de ensemble pode ser juntar várias árvores de decisão e realizar uma votação para a predição.</a:t>
            </a:r>
          </a:p>
          <a:p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Boosting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consiste em utilizar qualquer método de Ensemble que combine vários preditores fracos em um forte.</a:t>
            </a:r>
          </a:p>
          <a:p>
            <a:endParaRPr lang="pt-BR" sz="12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b="1" dirty="0" err="1">
                <a:solidFill>
                  <a:srgbClr val="434343"/>
                </a:solidFill>
                <a:latin typeface="Open Sans" panose="020B0604020202020204"/>
              </a:rPr>
              <a:t>LightGBM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200" b="1" dirty="0">
                <a:solidFill>
                  <a:srgbClr val="434343"/>
                </a:solidFill>
                <a:latin typeface="Open Sans" panose="020B0604020202020204"/>
              </a:rPr>
              <a:t>(Light Gradient Boosted Machine)</a:t>
            </a:r>
            <a:r>
              <a:rPr lang="en-US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utiliza árvores de decisão como preditores fracos que aprendem com os anteriores</a:t>
            </a:r>
            <a:r>
              <a:rPr lang="en-US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de modo a criar um preditor forte no final. Biblioteca criada pela Microsoft, suas árvores crescem verticalmente.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FEE38F-0286-4D44-8AD4-BA6592012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173" y="878834"/>
            <a:ext cx="1036298" cy="2395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4F82443-8CB3-47E7-A3DC-F0791A5DF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01" y="2187243"/>
            <a:ext cx="4629958" cy="383914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59A7C5DB-0F9D-4776-AC82-87419DAD2E71}"/>
              </a:ext>
            </a:extLst>
          </p:cNvPr>
          <p:cNvSpPr/>
          <p:nvPr/>
        </p:nvSpPr>
        <p:spPr>
          <a:xfrm>
            <a:off x="92571" y="5956239"/>
            <a:ext cx="60034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8: 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Gráfico top 20 SHAP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Valores em vermelho são valor alto da variável (1 para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dummies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a direita do centro, aumento da chance de óbito e para a esquerda, diminuição da chance de óbito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B71776-27D0-4A95-9A0F-8D70F1F47713}"/>
              </a:ext>
            </a:extLst>
          </p:cNvPr>
          <p:cNvSpPr/>
          <p:nvPr/>
        </p:nvSpPr>
        <p:spPr>
          <a:xfrm>
            <a:off x="6213268" y="2139810"/>
            <a:ext cx="50285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Interpretação de algumas variáveis: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 o paciente precisar de suporte ventilatório invasivo, sua chance de óbito aumenta significativamente;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Ir para a UTI aumenta significativamente as chances de óbito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Quanto maior a idade, maior a chance de óbito. Idades de 0 a 52 anos possuem menor chance de óbito;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Não se vacinar contra a COVID-19 aumenta a chance de óbito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 vacinar contra a gripe aumenta a chance de sobrevivência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Pacientes do sexo feminino tendem a menores chances de óbito</a:t>
            </a:r>
          </a:p>
          <a:p>
            <a:pPr algn="just"/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Nos sintomas: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Problemas de saturação, desconforto respiratório e dispneia aumentam a chance de óbito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Nas comorbidades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Imunodepressão, problemas neurológicos e disfunções renais aumentam a chance de óbito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Aqui vemos novamente a questão da asma contribuir para a alta, o que concorda com os estudos já mencionados no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  <a:hlinkClick r:id="rId6" action="ppaction://hlinksldjump"/>
              </a:rPr>
              <a:t>slide 25</a:t>
            </a:r>
            <a:endParaRPr lang="pt-BR" sz="1200" b="1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2387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10454181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Classificador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por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Votação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 5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MACHINE LEARNING|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Voting Classifier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209920" y="1763724"/>
            <a:ext cx="40041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Comentários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Para montar o Classificador por Votação, otimizei os 5 modelos da tabela ao lado de modo a otimizar a Sensibilidade (Recall) de cada um deles;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O método utilizado para a votação é o </a:t>
            </a:r>
            <a:r>
              <a:rPr lang="pt-BR" sz="1300" i="1" dirty="0">
                <a:solidFill>
                  <a:srgbClr val="434343"/>
                </a:solidFill>
                <a:latin typeface="Open Sans" panose="020B0604020202020204"/>
              </a:rPr>
              <a:t>soft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, no qual utiliza as probabilidades geradas por cada modelo e faz uma média para obter a previsão final. O método </a:t>
            </a:r>
            <a:r>
              <a:rPr lang="pt-BR" sz="1300" i="1" dirty="0">
                <a:solidFill>
                  <a:srgbClr val="434343"/>
                </a:solidFill>
                <a:latin typeface="Open Sans" panose="020B0604020202020204"/>
              </a:rPr>
              <a:t>hard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 utilizaria a predição final, 0 ou 1, para realizar a votação;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A validação cruzada foi utilizada para avaliar capacidade de generalização do modelo final, a partir do conjunto de dados.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A interpretação das variáveis do modelo é a mesma do </a:t>
            </a:r>
            <a:r>
              <a:rPr lang="pt-BR" sz="1300" dirty="0" err="1">
                <a:solidFill>
                  <a:srgbClr val="434343"/>
                </a:solidFill>
                <a:latin typeface="Open Sans" panose="020B0604020202020204"/>
              </a:rPr>
              <a:t>LightGBM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2BEAA9-9D13-4911-AB47-8671039F27FE}"/>
              </a:ext>
            </a:extLst>
          </p:cNvPr>
          <p:cNvSpPr/>
          <p:nvPr/>
        </p:nvSpPr>
        <p:spPr>
          <a:xfrm>
            <a:off x="223717" y="5887988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3: Modelos baseline utilizados para a montagem do </a:t>
            </a:r>
            <a:r>
              <a:rPr kumimoji="0" lang="pt-B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Voting</a:t>
            </a: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Classifier</a:t>
            </a: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5 modelos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que traz as medidas dos modelos baseline treinados pelo algoritmo de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AutoML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BE9ED97-141E-4DAA-8D0C-941D5FF714DD}"/>
              </a:ext>
            </a:extLst>
          </p:cNvPr>
          <p:cNvSpPr/>
          <p:nvPr/>
        </p:nvSpPr>
        <p:spPr>
          <a:xfrm>
            <a:off x="0" y="1060030"/>
            <a:ext cx="6758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classificador por votação utiliza as probabilidades geradas por cada modelo otimizado para gerar uma previsão de óbito ou alta. A técnica também é chamada de Blend Models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Consiste basicamente em um Ensemble de modelos.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5FA63F48-56C0-FB94-9048-519A4AE4E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68548"/>
              </p:ext>
            </p:extLst>
          </p:nvPr>
        </p:nvGraphicFramePr>
        <p:xfrm>
          <a:off x="278296" y="1941488"/>
          <a:ext cx="6358041" cy="3553424"/>
        </p:xfrm>
        <a:graphic>
          <a:graphicData uri="http://schemas.openxmlformats.org/drawingml/2006/table">
            <a:tbl>
              <a:tblPr/>
              <a:tblGrid>
                <a:gridCol w="2321425">
                  <a:extLst>
                    <a:ext uri="{9D8B030D-6E8A-4147-A177-3AD203B41FA5}">
                      <a16:colId xmlns:a16="http://schemas.microsoft.com/office/drawing/2014/main" val="984512155"/>
                    </a:ext>
                  </a:extLst>
                </a:gridCol>
                <a:gridCol w="768879">
                  <a:extLst>
                    <a:ext uri="{9D8B030D-6E8A-4147-A177-3AD203B41FA5}">
                      <a16:colId xmlns:a16="http://schemas.microsoft.com/office/drawing/2014/main" val="2439772622"/>
                    </a:ext>
                  </a:extLst>
                </a:gridCol>
                <a:gridCol w="754093">
                  <a:extLst>
                    <a:ext uri="{9D8B030D-6E8A-4147-A177-3AD203B41FA5}">
                      <a16:colId xmlns:a16="http://schemas.microsoft.com/office/drawing/2014/main" val="3983758639"/>
                    </a:ext>
                  </a:extLst>
                </a:gridCol>
                <a:gridCol w="1035030">
                  <a:extLst>
                    <a:ext uri="{9D8B030D-6E8A-4147-A177-3AD203B41FA5}">
                      <a16:colId xmlns:a16="http://schemas.microsoft.com/office/drawing/2014/main" val="682617494"/>
                    </a:ext>
                  </a:extLst>
                </a:gridCol>
                <a:gridCol w="724521">
                  <a:extLst>
                    <a:ext uri="{9D8B030D-6E8A-4147-A177-3AD203B41FA5}">
                      <a16:colId xmlns:a16="http://schemas.microsoft.com/office/drawing/2014/main" val="1346155404"/>
                    </a:ext>
                  </a:extLst>
                </a:gridCol>
                <a:gridCol w="754093">
                  <a:extLst>
                    <a:ext uri="{9D8B030D-6E8A-4147-A177-3AD203B41FA5}">
                      <a16:colId xmlns:a16="http://schemas.microsoft.com/office/drawing/2014/main" val="4003545791"/>
                    </a:ext>
                  </a:extLst>
                </a:gridCol>
              </a:tblGrid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Acurácia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Sensibilidade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Precisão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68276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Light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Boosting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Machine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359624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Extreme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Boosting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7565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CatBoost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59379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 Boosting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67769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67302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Ada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Boost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Classifier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16386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Linear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Discriminant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Analysis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81080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Ridge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132314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 Forest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70984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Extra Trees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52251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Neighbors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02151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SVM - Linear Kernel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380916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Naive Bayes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43972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Decision Tree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04828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Quadratic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Discriminant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Analysis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72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35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10454181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Classificador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por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Votação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 13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MACHINE LEARNING|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Voting Classifier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0" y="1060030"/>
            <a:ext cx="6758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classificador por votação utiliza as probabilidades geradas por cada modelo otimizado para gerar uma previsão de óbito ou alta. A técnica também é chamada de Blend Models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Consiste basicamente em um Ensemble de modelos.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209920" y="1763724"/>
            <a:ext cx="400418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Comentários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Para montar o Classificador por Votação, otimizei os 13 modelos da tabela ao lado de modo a otimizar a Sensibilidade (Recall) de cada um deles;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O método utilizado para a votação é o </a:t>
            </a:r>
            <a:r>
              <a:rPr lang="pt-BR" sz="1300" i="1" dirty="0">
                <a:solidFill>
                  <a:srgbClr val="434343"/>
                </a:solidFill>
                <a:latin typeface="Open Sans" panose="020B0604020202020204"/>
              </a:rPr>
              <a:t>soft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, no qual utiliza as probabilidades geradas por cada modelo e faz uma média para obter a previsão final. O método </a:t>
            </a:r>
            <a:r>
              <a:rPr lang="pt-BR" sz="1300" i="1" dirty="0">
                <a:solidFill>
                  <a:srgbClr val="434343"/>
                </a:solidFill>
                <a:latin typeface="Open Sans" panose="020B0604020202020204"/>
              </a:rPr>
              <a:t>hard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 utilizaria a predição final, 0 ou 1, para realizar a votação;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A validação cruzada foi utilizada para avaliar capacidade de generalização do modelo final, a partir do conjunto de dados;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A interpretação das variáveis do modelo é a mesma do </a:t>
            </a:r>
            <a:r>
              <a:rPr lang="pt-BR" sz="1300" dirty="0" err="1">
                <a:solidFill>
                  <a:srgbClr val="434343"/>
                </a:solidFill>
                <a:latin typeface="Open Sans" panose="020B0604020202020204"/>
              </a:rPr>
              <a:t>LightGBM</a:t>
            </a:r>
            <a:endParaRPr lang="pt-BR" sz="13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Os modelos eliminados da análise foram o Ridge </a:t>
            </a:r>
            <a:r>
              <a:rPr lang="pt-BR" sz="1300" dirty="0" err="1">
                <a:solidFill>
                  <a:srgbClr val="434343"/>
                </a:solidFill>
                <a:latin typeface="Open Sans" panose="020B0604020202020204"/>
              </a:rPr>
              <a:t>Classifier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 e o SVM – Linear Kernel (SGD </a:t>
            </a:r>
            <a:r>
              <a:rPr lang="pt-BR" sz="1300" dirty="0" err="1">
                <a:solidFill>
                  <a:srgbClr val="434343"/>
                </a:solidFill>
                <a:latin typeface="Open Sans" panose="020B0604020202020204"/>
              </a:rPr>
              <a:t>Classifier</a:t>
            </a:r>
            <a:r>
              <a:rPr lang="pt-BR" sz="1300" dirty="0">
                <a:solidFill>
                  <a:srgbClr val="434343"/>
                </a:solidFill>
                <a:latin typeface="Open Sans" panose="020B0604020202020204"/>
              </a:rPr>
              <a:t>) que não utilizam probabilidades.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algn="just"/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2BEAA9-9D13-4911-AB47-8671039F27FE}"/>
              </a:ext>
            </a:extLst>
          </p:cNvPr>
          <p:cNvSpPr/>
          <p:nvPr/>
        </p:nvSpPr>
        <p:spPr>
          <a:xfrm>
            <a:off x="223717" y="5909546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Tabela 4: Modelos baseline utilizados para a montagem do </a:t>
            </a:r>
            <a:r>
              <a:rPr kumimoji="0" lang="pt-B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Voting</a:t>
            </a: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Classifier</a:t>
            </a: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13 modelos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eliminados estão de azul</a:t>
            </a: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1CE3D048-35C1-4CFB-9F75-92BB56D3D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053395"/>
              </p:ext>
            </p:extLst>
          </p:nvPr>
        </p:nvGraphicFramePr>
        <p:xfrm>
          <a:off x="278296" y="1941488"/>
          <a:ext cx="6358041" cy="3553424"/>
        </p:xfrm>
        <a:graphic>
          <a:graphicData uri="http://schemas.openxmlformats.org/drawingml/2006/table">
            <a:tbl>
              <a:tblPr/>
              <a:tblGrid>
                <a:gridCol w="2321425">
                  <a:extLst>
                    <a:ext uri="{9D8B030D-6E8A-4147-A177-3AD203B41FA5}">
                      <a16:colId xmlns:a16="http://schemas.microsoft.com/office/drawing/2014/main" val="984512155"/>
                    </a:ext>
                  </a:extLst>
                </a:gridCol>
                <a:gridCol w="768879">
                  <a:extLst>
                    <a:ext uri="{9D8B030D-6E8A-4147-A177-3AD203B41FA5}">
                      <a16:colId xmlns:a16="http://schemas.microsoft.com/office/drawing/2014/main" val="2439772622"/>
                    </a:ext>
                  </a:extLst>
                </a:gridCol>
                <a:gridCol w="754093">
                  <a:extLst>
                    <a:ext uri="{9D8B030D-6E8A-4147-A177-3AD203B41FA5}">
                      <a16:colId xmlns:a16="http://schemas.microsoft.com/office/drawing/2014/main" val="3983758639"/>
                    </a:ext>
                  </a:extLst>
                </a:gridCol>
                <a:gridCol w="1035030">
                  <a:extLst>
                    <a:ext uri="{9D8B030D-6E8A-4147-A177-3AD203B41FA5}">
                      <a16:colId xmlns:a16="http://schemas.microsoft.com/office/drawing/2014/main" val="682617494"/>
                    </a:ext>
                  </a:extLst>
                </a:gridCol>
                <a:gridCol w="724521">
                  <a:extLst>
                    <a:ext uri="{9D8B030D-6E8A-4147-A177-3AD203B41FA5}">
                      <a16:colId xmlns:a16="http://schemas.microsoft.com/office/drawing/2014/main" val="1346155404"/>
                    </a:ext>
                  </a:extLst>
                </a:gridCol>
                <a:gridCol w="754093">
                  <a:extLst>
                    <a:ext uri="{9D8B030D-6E8A-4147-A177-3AD203B41FA5}">
                      <a16:colId xmlns:a16="http://schemas.microsoft.com/office/drawing/2014/main" val="4003545791"/>
                    </a:ext>
                  </a:extLst>
                </a:gridCol>
              </a:tblGrid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Acurácia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Sensibilidade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Precisão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68276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Light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Boosting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Machine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359624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Extreme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Boosting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7565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CatBoost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Classifier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59379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 Boosting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67769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67302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Ada Boost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16386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Linear Discriminant Analysis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81080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Ridge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Classifier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132314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Random Forest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70984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Extra Trees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52251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Neighbors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Classifier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02151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SVM - Linear Kernel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380916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Naive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Bayes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43972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Decision Tree 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04828"/>
                  </a:ext>
                </a:extLst>
              </a:tr>
              <a:tr h="2220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Quadratic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Discriminant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Analysis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72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924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teste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-1" y="1249102"/>
            <a:ext cx="12192001" cy="284726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637" y="1803552"/>
            <a:ext cx="7091664" cy="173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Observa-se que o modelo de árvore possui maior sensibilidade, que é de nosso interesse, apensar de possuir menor acurácia. Na saúde, geralmente, o falso positivo é melhor do que o falso negativo;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Os valores de desempenho dos dois modelos é próximo, o que é indicativo de que, para melhores desempenhos, necessita-se de mais dados;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Uma sensibilidade acima de 74% foi obtida em ambos os modelos, o que é um bom indicativo de que a modelagem está no caminho certo.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70CD3E76-2A8C-4777-91AC-777DFE5C0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622743"/>
              </p:ext>
            </p:extLst>
          </p:nvPr>
        </p:nvGraphicFramePr>
        <p:xfrm>
          <a:off x="145780" y="1306556"/>
          <a:ext cx="4756857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FEAD09E1-FF45-4623-BAED-CBCB54E94506}"/>
              </a:ext>
            </a:extLst>
          </p:cNvPr>
          <p:cNvSpPr/>
          <p:nvPr/>
        </p:nvSpPr>
        <p:spPr>
          <a:xfrm>
            <a:off x="4943179" y="1306556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10</a:t>
            </a: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Métricas dos modelos de aprendizado de máquina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LightGBM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Blend 5 e Blend 13</a:t>
            </a:r>
          </a:p>
        </p:txBody>
      </p:sp>
      <p:sp>
        <p:nvSpPr>
          <p:cNvPr id="22" name="Botão de Ação: Obter Informações 21">
            <a:hlinkClick r:id="rId5" action="ppaction://hlinksldjump"/>
            <a:extLst>
              <a:ext uri="{FF2B5EF4-FFF2-40B4-BE49-F238E27FC236}">
                <a16:creationId xmlns:a16="http://schemas.microsoft.com/office/drawing/2014/main" id="{629AF8F3-F67B-CE17-8DEF-1AAF75A04B0C}"/>
              </a:ext>
            </a:extLst>
          </p:cNvPr>
          <p:cNvSpPr/>
          <p:nvPr/>
        </p:nvSpPr>
        <p:spPr>
          <a:xfrm>
            <a:off x="4943179" y="3743081"/>
            <a:ext cx="286795" cy="246222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3077E82-BA44-1B30-4801-7D510AF5E9AC}"/>
              </a:ext>
            </a:extLst>
          </p:cNvPr>
          <p:cNvSpPr/>
          <p:nvPr/>
        </p:nvSpPr>
        <p:spPr>
          <a:xfrm>
            <a:off x="5212196" y="3735387"/>
            <a:ext cx="29784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latin typeface="Open Sans" panose="020B0604020202020204"/>
              </a:rPr>
              <a:t>Fórmulas das métricas</a:t>
            </a:r>
          </a:p>
        </p:txBody>
      </p:sp>
    </p:spTree>
    <p:extLst>
      <p:ext uri="{BB962C8B-B14F-4D97-AF65-F5344CB8AC3E}">
        <p14:creationId xmlns:p14="http://schemas.microsoft.com/office/powerpoint/2010/main" val="1576887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65617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  <a:lvl2pPr marL="354013" lvl="1" indent="-171450">
              <a:buFont typeface="Arial" panose="020B0604020202020204" pitchFamily="34" charset="0"/>
              <a:buChar char="•"/>
              <a:defRPr kumimoji="0" sz="1200" b="0" i="0" u="none" strike="noStrike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2pPr>
          </a:lstStyle>
          <a:p>
            <a:r>
              <a:rPr lang="da-DK" dirty="0"/>
              <a:t>Definição da técnica</a:t>
            </a:r>
          </a:p>
          <a:p>
            <a:endParaRPr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Escolha da técnica que melhor se adequa ao contexto de aplicação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Conclusões da análise</a:t>
            </a:r>
            <a:endParaRPr b="0" dirty="0"/>
          </a:p>
          <a:p>
            <a:endParaRPr dirty="0"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A5FB3CA9-33AC-43DE-A1A6-22AA62D0EC8A}"/>
              </a:ext>
            </a:extLst>
          </p:cNvPr>
          <p:cNvSpPr txBox="1"/>
          <p:nvPr/>
        </p:nvSpPr>
        <p:spPr>
          <a:xfrm>
            <a:off x="783943" y="2987959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da-DK" sz="1200" b="1" dirty="0">
                <a:solidFill>
                  <a:srgbClr val="DDDDDD"/>
                </a:solidFill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Contextualização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DDDDD"/>
                </a:solidFill>
                <a:latin typeface="Open Sans"/>
              </a:rPr>
              <a:t>Base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Filtros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DDDDDD"/>
                </a:solidFill>
                <a:latin typeface="Open Sans"/>
              </a:rPr>
              <a:t>aplicados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5;p18">
            <a:extLst>
              <a:ext uri="{FF2B5EF4-FFF2-40B4-BE49-F238E27FC236}">
                <a16:creationId xmlns:a16="http://schemas.microsoft.com/office/drawing/2014/main" id="{2AA814CE-1BEB-4542-BBA8-13C5E1BFF1E8}"/>
              </a:ext>
            </a:extLst>
          </p:cNvPr>
          <p:cNvSpPr txBox="1"/>
          <p:nvPr/>
        </p:nvSpPr>
        <p:spPr>
          <a:xfrm>
            <a:off x="2773791" y="2987959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Análise das principais variáveis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Análise de valores faltantes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sym typeface="Open Sans"/>
              </a:rPr>
              <a:t>univariada</a:t>
            </a:r>
            <a:endParaRPr lang="pt-BR" sz="1200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bivariada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F690958F-4426-429B-C082-8B7AA01430D3}"/>
              </a:ext>
            </a:extLst>
          </p:cNvPr>
          <p:cNvSpPr txBox="1"/>
          <p:nvPr/>
        </p:nvSpPr>
        <p:spPr>
          <a:xfrm>
            <a:off x="4876492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sym typeface="Open Sans"/>
              </a:rPr>
              <a:t>Desempenho dos modelos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D856D6E5-3F93-073F-91CC-EE0835DFCE80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15 modelos Baseline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LightGBM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Voting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Classifiers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Blend 5 modelos</a:t>
            </a: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Blend 13 modelos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Desempenho dos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27645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3491345" y="871517"/>
            <a:ext cx="8700655" cy="544289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800" b="1" dirty="0"/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105086" y="6276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técnica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72A5AF-DA12-43AC-A2D2-07083A612BC9}"/>
              </a:ext>
            </a:extLst>
          </p:cNvPr>
          <p:cNvSpPr txBox="1"/>
          <p:nvPr/>
        </p:nvSpPr>
        <p:spPr>
          <a:xfrm>
            <a:off x="3491345" y="865956"/>
            <a:ext cx="8554475" cy="539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  <a:defRPr sz="1400" b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defRPr>
            </a:lvl1pPr>
            <a:lvl2pPr marL="742950" indent="-28575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b="1" dirty="0"/>
              <a:t>Observações de cada modelo</a:t>
            </a:r>
          </a:p>
          <a:p>
            <a:pPr marL="0" indent="0">
              <a:buNone/>
            </a:pPr>
            <a:endParaRPr lang="pt-BR" sz="1200" b="1" dirty="0"/>
          </a:p>
          <a:p>
            <a:r>
              <a:rPr lang="pt-BR" sz="1100" b="1" dirty="0"/>
              <a:t>Árvore de decisão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Traz uma representação visual de como o modelo toma suas decisões de quais são as variáveis mais importantes para cada quebra. Essa visualização, quando analisada pela equipe de saúde em conjunto com a equipe de dados, facilita a criação de um guia que pode mostrar a evolução do paciente sua chance de óbito, além de auxiliar em um possível protocolo de atendimento;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Boas métricas, Sensibilidade e Especificidade acima de 74%, que é um bom resultado com os dados que temos. A árvore não perde para os modelos de </a:t>
            </a:r>
            <a:r>
              <a:rPr lang="pt-BR" sz="1100" b="0" dirty="0" err="1">
                <a:solidFill>
                  <a:srgbClr val="434343"/>
                </a:solidFill>
                <a:latin typeface="Open sans" panose="020B0604020202020204"/>
              </a:rPr>
              <a:t>Machine</a:t>
            </a: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 Learning;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Gráfico SHAP possibilita a análise de importância de cada variável no modelo.</a:t>
            </a:r>
          </a:p>
          <a:p>
            <a:pPr marL="0" indent="0">
              <a:buNone/>
            </a:pPr>
            <a:endParaRPr lang="pt-BR" sz="1100" b="1" dirty="0"/>
          </a:p>
          <a:p>
            <a:r>
              <a:rPr lang="pt-BR" sz="1100" b="1" dirty="0"/>
              <a:t>Regressão Logística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Tem como saída uma tabela que traz todos os pesos atribuídos às variáveis utilizadas no modelo, possui, como característica, ser de fácil entendimento. Com os pesos, podemos utilizar a equação para entender a probabilidade de óbito de um paciente;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Métricas muito semelhantes às da árvore de decisão, porém com menor sensibilidade e maior especificidade. Não perde para os modelos de </a:t>
            </a:r>
            <a:r>
              <a:rPr lang="pt-BR" sz="1100" b="0" dirty="0" err="1">
                <a:solidFill>
                  <a:srgbClr val="434343"/>
                </a:solidFill>
                <a:latin typeface="Open sans" panose="020B0604020202020204"/>
              </a:rPr>
              <a:t>Machine</a:t>
            </a: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 Learning.</a:t>
            </a:r>
          </a:p>
          <a:p>
            <a:pPr marL="0" indent="0">
              <a:buNone/>
            </a:pPr>
            <a:endParaRPr lang="pt-BR" sz="1100" b="1" dirty="0"/>
          </a:p>
          <a:p>
            <a:r>
              <a:rPr lang="pt-BR" sz="1100" b="1" dirty="0" err="1"/>
              <a:t>LightGBM</a:t>
            </a:r>
            <a:endParaRPr lang="pt-BR" sz="1100" b="1" dirty="0"/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Modelo com maior complexidade e maiores possibilidades de modelagem, entretanto é do tipo “Caixa Preta”;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Gráfico SHAP possibilita a interpretação do modelo e análise de importância de cada variável;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Possui boas métricas, porém semelhantes às dos modelos tradicionais. Talvez melhoraria se tivéssemos mais dados;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Fácil implementação e otimização com </a:t>
            </a:r>
            <a:r>
              <a:rPr lang="pt-BR" sz="1100" b="0" dirty="0" err="1">
                <a:solidFill>
                  <a:srgbClr val="434343"/>
                </a:solidFill>
                <a:latin typeface="Open sans" panose="020B0604020202020204"/>
              </a:rPr>
              <a:t>AutoML</a:t>
            </a: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0" indent="0">
              <a:buNone/>
            </a:pPr>
            <a:endParaRPr lang="pt-BR" sz="1100" b="1" dirty="0"/>
          </a:p>
          <a:p>
            <a:r>
              <a:rPr lang="pt-BR" sz="1100" b="1" dirty="0"/>
              <a:t>Classificadores por Votação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Possibilita verificar se os modelos estão classificando linhas diferentes com classificações diferentes e fazer uma votação em que predomina a alta ou o óbito. Traz mais confiança nas classificações;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lang="pt-BR" sz="1100" b="0" dirty="0">
                <a:solidFill>
                  <a:srgbClr val="434343"/>
                </a:solidFill>
                <a:latin typeface="Open sans" panose="020B0604020202020204"/>
              </a:rPr>
              <a:t>Possui, também, boas métricas;</a:t>
            </a: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Demora mais tempo para rodar pois cada observação precisa passar por todos os modelos para receber seu resultado</a:t>
            </a:r>
            <a:r>
              <a:rPr lang="pt-BR" sz="1100" b="0" dirty="0">
                <a:solidFill>
                  <a:srgbClr val="434343"/>
                </a:solidFill>
                <a:latin typeface="Open sans" panose="020B0604020202020204"/>
                <a:cs typeface="+mn-cs"/>
              </a:rPr>
              <a:t>.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10" name="Picture 2" descr="Black and Gray Laptop Computer · Free Stock Photo">
            <a:extLst>
              <a:ext uri="{FF2B5EF4-FFF2-40B4-BE49-F238E27FC236}">
                <a16:creationId xmlns:a16="http://schemas.microsoft.com/office/drawing/2014/main" id="{56FFE320-9AC5-4C51-9BA7-9BFE257BE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871517"/>
            <a:ext cx="3491345" cy="544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862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3491345" y="871517"/>
            <a:ext cx="8700655" cy="544289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800" b="1" dirty="0"/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105086" y="6276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técnica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72A5AF-DA12-43AC-A2D2-07083A612BC9}"/>
              </a:ext>
            </a:extLst>
          </p:cNvPr>
          <p:cNvSpPr txBox="1"/>
          <p:nvPr/>
        </p:nvSpPr>
        <p:spPr>
          <a:xfrm>
            <a:off x="3491345" y="865956"/>
            <a:ext cx="8517153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  <a:defRPr sz="1400" b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defRPr>
            </a:lvl1pPr>
            <a:lvl2pPr marL="742950" indent="-28575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b="1" dirty="0"/>
              <a:t>Escolha final </a:t>
            </a:r>
            <a:r>
              <a:rPr lang="pt-BR" b="1" dirty="0">
                <a:sym typeface="Wingdings" panose="05000000000000000000" pitchFamily="2" charset="2"/>
              </a:rPr>
              <a:t> Árvore de Decisão</a:t>
            </a:r>
            <a:endParaRPr lang="pt-BR" b="1" dirty="0"/>
          </a:p>
          <a:p>
            <a:pPr marL="0" indent="0">
              <a:buNone/>
            </a:pPr>
            <a:endParaRPr lang="pt-BR" sz="1200" b="1" dirty="0"/>
          </a:p>
          <a:p>
            <a:pPr marL="0" indent="0">
              <a:buNone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Baseado nas observações do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  <a:hlinkClick r:id="rId3" action="ppaction://hlinksldjump"/>
              </a:rPr>
              <a:t>slide anterior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, opto por escolher o modelo de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Árvore de Decisão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, uma vez que este proporciona melhor visualização do modelo, possui boas métricas e permite fácil interpretação das variáveis através do gráfico SHAP.</a:t>
            </a:r>
          </a:p>
          <a:p>
            <a:pPr marL="0" indent="0">
              <a:buNone/>
            </a:pPr>
            <a:endParaRPr lang="pt-BR" sz="1200" b="1" dirty="0">
              <a:cs typeface="+mn-cs"/>
            </a:endParaRPr>
          </a:p>
          <a:p>
            <a:pPr marL="0" indent="0">
              <a:buNone/>
            </a:pPr>
            <a:r>
              <a:rPr lang="pt-BR" sz="1200" dirty="0">
                <a:cs typeface="+mn-cs"/>
              </a:rPr>
              <a:t>As métricas da árvore são muito semelhantes às dos modelos de aprendizado de máquina, o que facilita ainda mais a escolha.</a:t>
            </a:r>
          </a:p>
          <a:p>
            <a:pPr marL="0" indent="0">
              <a:buNone/>
            </a:pPr>
            <a:endParaRPr kumimoji="0" lang="pt-BR" sz="120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0" indent="0">
              <a:buNone/>
            </a:pPr>
            <a:r>
              <a:rPr lang="pt-BR" sz="1200" dirty="0">
                <a:cs typeface="+mn-cs"/>
              </a:rPr>
              <a:t>Abaixo seguem os gráficos, lado a lado, das métricas de cada um dos modelos. Observa-se que não há ganho nas métricas que justifiquem utilizar um modelo caixa preta para o trabalho proposto, já que a árvore de decisão, além de boas métricas, ainda possui a visualização do modelo</a:t>
            </a:r>
            <a:endParaRPr kumimoji="0" lang="pt-BR" sz="120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endParaRPr lang="pt-BR" sz="1200" b="1" dirty="0"/>
          </a:p>
          <a:p>
            <a:pPr marL="339725" lvl="1" indent="0" algn="just"/>
            <a:endParaRPr lang="pt-BR" sz="1200" b="1" dirty="0"/>
          </a:p>
          <a:p>
            <a:pPr marL="0" indent="0">
              <a:buNone/>
            </a:pPr>
            <a:endParaRPr lang="pt-BR" sz="1200" b="1" dirty="0"/>
          </a:p>
          <a:p>
            <a:endParaRPr lang="pt-BR" sz="1200" dirty="0"/>
          </a:p>
          <a:p>
            <a:pPr lvl="1" algn="just"/>
            <a:endParaRPr lang="pt-BR" sz="700" dirty="0"/>
          </a:p>
        </p:txBody>
      </p:sp>
      <p:pic>
        <p:nvPicPr>
          <p:cNvPr id="10" name="Picture 2" descr="Black and Gray Laptop Computer · Free Stock Photo">
            <a:extLst>
              <a:ext uri="{FF2B5EF4-FFF2-40B4-BE49-F238E27FC236}">
                <a16:creationId xmlns:a16="http://schemas.microsoft.com/office/drawing/2014/main" id="{56FFE320-9AC5-4C51-9BA7-9BFE257BE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871517"/>
            <a:ext cx="3491345" cy="544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9B0AC854-283A-4921-B325-EB03A95D7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013726"/>
              </p:ext>
            </p:extLst>
          </p:nvPr>
        </p:nvGraphicFramePr>
        <p:xfrm>
          <a:off x="3616770" y="3512975"/>
          <a:ext cx="4155631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DD1D35AD-6587-4F9C-B74F-1ECACD44F6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221591"/>
              </p:ext>
            </p:extLst>
          </p:nvPr>
        </p:nvGraphicFramePr>
        <p:xfrm>
          <a:off x="7982469" y="3512974"/>
          <a:ext cx="4155631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Retângulo 12">
            <a:extLst>
              <a:ext uri="{FF2B5EF4-FFF2-40B4-BE49-F238E27FC236}">
                <a16:creationId xmlns:a16="http://schemas.microsoft.com/office/drawing/2014/main" id="{14EF8DC8-503A-4B65-B0BF-B0525DBCB0A0}"/>
              </a:ext>
            </a:extLst>
          </p:cNvPr>
          <p:cNvSpPr/>
          <p:nvPr/>
        </p:nvSpPr>
        <p:spPr>
          <a:xfrm>
            <a:off x="3616770" y="6293713"/>
            <a:ext cx="4155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9</a:t>
            </a: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Métricas dos modelos estatísticos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 de Decisão e Regressão Logística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688AE1-BFDC-4707-A78E-45C64F6B6C37}"/>
              </a:ext>
            </a:extLst>
          </p:cNvPr>
          <p:cNvSpPr/>
          <p:nvPr/>
        </p:nvSpPr>
        <p:spPr>
          <a:xfrm>
            <a:off x="7982469" y="6314406"/>
            <a:ext cx="232358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10</a:t>
            </a: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Métricas dos modelos de aprendizado de máquina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LightGBM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Blend 5 e Blend 13</a:t>
            </a:r>
          </a:p>
        </p:txBody>
      </p:sp>
    </p:spTree>
    <p:extLst>
      <p:ext uri="{BB962C8B-B14F-4D97-AF65-F5344CB8AC3E}">
        <p14:creationId xmlns:p14="http://schemas.microsoft.com/office/powerpoint/2010/main" val="135926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03920" y="467281"/>
            <a:ext cx="5166320" cy="25458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7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Definição da Técnica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7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 da Análise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7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Visão de Negócios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Canvas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SWOT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Plano de Marketing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Inovação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Gestão de Pessoas e LGPD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Financeiro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33468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4631064" y="642358"/>
            <a:ext cx="0" cy="2166638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58208" y="59897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58208" y="22684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58208" y="873044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D99C99B9-F5FD-778A-744C-00B80E4FCDBF}"/>
              </a:ext>
            </a:extLst>
          </p:cNvPr>
          <p:cNvSpPr/>
          <p:nvPr/>
        </p:nvSpPr>
        <p:spPr>
          <a:xfrm>
            <a:off x="4558208" y="116199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E46CF82-602D-4BEA-AADA-A570FD6A3341}"/>
              </a:ext>
            </a:extLst>
          </p:cNvPr>
          <p:cNvSpPr/>
          <p:nvPr/>
        </p:nvSpPr>
        <p:spPr>
          <a:xfrm>
            <a:off x="4558208" y="1433980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A68BDC7-B720-A5E8-2993-E45841E7495A}"/>
              </a:ext>
            </a:extLst>
          </p:cNvPr>
          <p:cNvSpPr/>
          <p:nvPr/>
        </p:nvSpPr>
        <p:spPr>
          <a:xfrm>
            <a:off x="4558208" y="170446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637CCA2-1866-06B5-1C2B-D9CD4FE22C82}"/>
              </a:ext>
            </a:extLst>
          </p:cNvPr>
          <p:cNvSpPr/>
          <p:nvPr/>
        </p:nvSpPr>
        <p:spPr>
          <a:xfrm>
            <a:off x="4558208" y="2528144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165C6A6-C1B9-14EC-6799-5D5457E67BAE}"/>
              </a:ext>
            </a:extLst>
          </p:cNvPr>
          <p:cNvSpPr/>
          <p:nvPr/>
        </p:nvSpPr>
        <p:spPr>
          <a:xfrm>
            <a:off x="4558208" y="197384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8DB4290-5B6B-9E28-09B6-3362615B360D}"/>
              </a:ext>
            </a:extLst>
          </p:cNvPr>
          <p:cNvSpPr/>
          <p:nvPr/>
        </p:nvSpPr>
        <p:spPr>
          <a:xfrm>
            <a:off x="4558208" y="280899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090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3491345" y="865956"/>
            <a:ext cx="8700655" cy="544845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800" b="1" dirty="0"/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105086" y="6276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8.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72A5AF-DA12-43AC-A2D2-07083A612BC9}"/>
              </a:ext>
            </a:extLst>
          </p:cNvPr>
          <p:cNvSpPr txBox="1"/>
          <p:nvPr/>
        </p:nvSpPr>
        <p:spPr>
          <a:xfrm>
            <a:off x="3491346" y="865956"/>
            <a:ext cx="8563806" cy="692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  <a:defRPr sz="1400" b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defRPr>
            </a:lvl1pPr>
            <a:lvl2pPr marL="742950" indent="-28575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pt-BR" b="1" dirty="0"/>
              <a:t>Pontos fortes do trabalho</a:t>
            </a:r>
          </a:p>
          <a:p>
            <a:pPr marL="0" indent="0">
              <a:buNone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O trabalho conseguiu cumprir os 3 objetivos propostos. Com as análises </a:t>
            </a:r>
            <a:r>
              <a:rPr kumimoji="0" lang="pt-BR" sz="12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univariada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 e bivariada conseguimos identificar o que não pode faltar na triagem de um paciente com suspeita de SRAG, além de identificarmos o impacto da COVID-19 nos casos da doença, que correspondem, no banco de dados analisado, mais de 70% dos casos. Já com a modelagem, conseguimos extrair ideias de protocolos de atendimento, guias para análise da evolução do paciente </a:t>
            </a:r>
            <a:r>
              <a:rPr kumimoji="0" lang="pt-BR" sz="120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e identificar 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a probabilidade de óbito do paciente, com boas métricas para o acerto do modelo.</a:t>
            </a:r>
          </a:p>
          <a:p>
            <a:r>
              <a:rPr lang="pt-BR" sz="1200" dirty="0"/>
              <a:t>Com o gráfico SHAP dos modelos, a árvore de decisão e a regressão logística, podemos identificar alguns pontos que não podem faltar no prontuário de um paciente com SRAG, eles são: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434343"/>
                </a:solidFill>
                <a:latin typeface="Open sans" panose="020B0604020202020204"/>
              </a:rPr>
              <a:t>Comorbidades em geral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434343"/>
                </a:solidFill>
                <a:latin typeface="Open sans" panose="020B0604020202020204"/>
              </a:rPr>
              <a:t>Sintomas respiratórios como dispneia, saturação baixa e desconforto respiratório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434343"/>
                </a:solidFill>
                <a:latin typeface="Open sans" panose="020B0604020202020204"/>
              </a:rPr>
              <a:t>Sintomas secundários como tosse, dor abdominal e febre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434343"/>
                </a:solidFill>
                <a:latin typeface="Open sans" panose="020B0604020202020204"/>
              </a:rPr>
              <a:t>Idade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434343"/>
                </a:solidFill>
                <a:latin typeface="Open sans" panose="020B0604020202020204"/>
              </a:rPr>
              <a:t>Cartão de vacinação para verificação de vacina de gripe e COVID-19</a:t>
            </a:r>
          </a:p>
          <a:p>
            <a:endParaRPr lang="pt-BR" sz="1200" dirty="0"/>
          </a:p>
          <a:p>
            <a:r>
              <a:rPr lang="pt-BR" sz="1200" dirty="0"/>
              <a:t>Para o acompanhamento do quadro do paciente não pode faltar: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434343"/>
                </a:solidFill>
                <a:latin typeface="Open sans" panose="020B0604020202020204"/>
              </a:rPr>
              <a:t>Uso de suporte ventilatório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434343"/>
                </a:solidFill>
                <a:latin typeface="Open sans" panose="020B0604020202020204"/>
              </a:rPr>
              <a:t>Transferência para a UTI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434343"/>
                </a:solidFill>
                <a:latin typeface="Open sans" panose="020B0604020202020204"/>
              </a:rPr>
              <a:t>Tempo de atendimento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SzTx/>
              <a:buNone/>
              <a:tabLst/>
              <a:defRPr/>
            </a:pPr>
            <a:r>
              <a:rPr lang="pt-BR" b="1" dirty="0"/>
              <a:t>Pontos de melhoria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algn="l" eaLnBrk="1" hangingPunct="1">
              <a:lnSpc>
                <a:spcPct val="100000"/>
              </a:lnSpc>
              <a:buClrTx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Para</a:t>
            </a:r>
            <a:r>
              <a:rPr lang="pt-BR" sz="1200" dirty="0">
                <a:cs typeface="+mn-cs"/>
              </a:rPr>
              <a:t> a montagem de um modelo interpretável, foi necessário eliminar 90% da base de dados que possuía dados, ou nulos, ou marcados como “Ignorado”, entretanto, esta é uma questão que a área de negócio precisa trabalhar com as unidades de atendimento para que estes dados não sejam negligenciados na hora da montagem do prontuário do paciente.</a:t>
            </a:r>
            <a:endParaRPr lang="pt-BR" sz="1200" b="0" dirty="0">
              <a:solidFill>
                <a:srgbClr val="434343"/>
              </a:solidFill>
              <a:latin typeface="Open sans" panose="020B0604020202020204"/>
            </a:endParaRPr>
          </a:p>
          <a:p>
            <a:pPr marL="457200" lvl="1" indent="0"/>
            <a:endParaRPr lang="pt-BR" sz="1200" b="0" dirty="0">
              <a:solidFill>
                <a:srgbClr val="434343"/>
              </a:solidFill>
              <a:latin typeface="Open sans" panose="020B0604020202020204"/>
            </a:endParaRPr>
          </a:p>
          <a:p>
            <a:endParaRPr kumimoji="0" lang="pt-BR" sz="120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0" indent="0">
              <a:buNone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541338" lvl="1" indent="-201613" algn="just">
              <a:buFont typeface="Arial" panose="020B0604020202020204" pitchFamily="34" charset="0"/>
              <a:buChar char="•"/>
            </a:pPr>
            <a:endParaRPr lang="pt-BR" sz="1200" b="1" dirty="0"/>
          </a:p>
          <a:p>
            <a:pPr marL="339725" lvl="1" indent="0" algn="just"/>
            <a:endParaRPr lang="pt-BR" sz="1200" b="1" dirty="0"/>
          </a:p>
          <a:p>
            <a:pPr marL="0" indent="0">
              <a:buNone/>
            </a:pPr>
            <a:endParaRPr lang="pt-BR" sz="1200" b="1" dirty="0"/>
          </a:p>
          <a:p>
            <a:endParaRPr lang="pt-BR" sz="1200" dirty="0"/>
          </a:p>
          <a:p>
            <a:pPr lvl="1" algn="just"/>
            <a:endParaRPr lang="pt-BR" sz="7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B74058-4508-4068-98AB-03AAD7D9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2" y="1638299"/>
            <a:ext cx="3466753" cy="35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00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D45B0D0-148A-4296-B01A-AD8E94068B2E}"/>
              </a:ext>
            </a:extLst>
          </p:cNvPr>
          <p:cNvSpPr/>
          <p:nvPr/>
        </p:nvSpPr>
        <p:spPr>
          <a:xfrm>
            <a:off x="3702969" y="1062161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criação de uma Startup é a melhor maneira de rentabilizar o algoritmo aqui criado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ideia consiste em abrir um negócio B2B que venda a solução para redes hospitalares, clínicas e planos de saúdes interessados em melhorar a qualidade de vida de seus pacientes. A startup funcionaria como uma consultoria de saúde.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empresa se inseriria dentro do negócio do cliente para implementar a solução de SRAG aqui trabalhada, de modo a aprimorar a coleta de dados atual do cliente e utilizar os dados deste cliente para o aprimoramento contínuo do modelo atual.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Além disso, a startup vai criar, a partir de outros bancos de dados do SUS e bancos de dados dos clientes, modelos para outros tipos de enfermidades e inseri-las nos negócios do cliente, de modo a incentivar tratamentos mais certeiros para cada paciente com problemas.</a:t>
            </a: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41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231909" y="19013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9.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negócios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DF51FB6-DF94-ED56-6A93-D815FF07CF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8" r="36788"/>
          <a:stretch/>
        </p:blipFill>
        <p:spPr>
          <a:xfrm>
            <a:off x="-4115" y="0"/>
            <a:ext cx="3236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38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4B3853FA-04E7-3221-098B-9C6EBCC183F9}"/>
              </a:ext>
            </a:extLst>
          </p:cNvPr>
          <p:cNvGrpSpPr/>
          <p:nvPr/>
        </p:nvGrpSpPr>
        <p:grpSpPr>
          <a:xfrm>
            <a:off x="942881" y="1518279"/>
            <a:ext cx="10041803" cy="4839810"/>
            <a:chOff x="942881" y="1518279"/>
            <a:chExt cx="10041803" cy="4839810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71017F37-7871-75F6-88BC-1EC5602CB209}"/>
                </a:ext>
              </a:extLst>
            </p:cNvPr>
            <p:cNvGrpSpPr/>
            <p:nvPr/>
          </p:nvGrpSpPr>
          <p:grpSpPr>
            <a:xfrm>
              <a:off x="942881" y="1520029"/>
              <a:ext cx="10034318" cy="4838060"/>
              <a:chOff x="942881" y="1520029"/>
              <a:chExt cx="10034318" cy="4838060"/>
            </a:xfrm>
          </p:grpSpPr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65552337-8574-8FB2-432B-994DA6646C19}"/>
                  </a:ext>
                </a:extLst>
              </p:cNvPr>
              <p:cNvSpPr/>
              <p:nvPr/>
            </p:nvSpPr>
            <p:spPr>
              <a:xfrm>
                <a:off x="942881" y="4992310"/>
                <a:ext cx="5021492" cy="13640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4A89E0BF-7518-76A2-E413-FBA6EFBA0287}"/>
                  </a:ext>
                </a:extLst>
              </p:cNvPr>
              <p:cNvSpPr/>
              <p:nvPr/>
            </p:nvSpPr>
            <p:spPr>
              <a:xfrm>
                <a:off x="942881" y="1520029"/>
                <a:ext cx="2007704" cy="34705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C14C5A29-C148-FF10-62B4-1B53AFC22DCA}"/>
                  </a:ext>
                </a:extLst>
              </p:cNvPr>
              <p:cNvSpPr/>
              <p:nvPr/>
            </p:nvSpPr>
            <p:spPr>
              <a:xfrm>
                <a:off x="2950585" y="1520029"/>
                <a:ext cx="2007704" cy="34705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AD3A3EE-06C0-7A33-CDFF-4F6215C6396F}"/>
                  </a:ext>
                </a:extLst>
              </p:cNvPr>
              <p:cNvSpPr/>
              <p:nvPr/>
            </p:nvSpPr>
            <p:spPr>
              <a:xfrm>
                <a:off x="4956188" y="1520030"/>
                <a:ext cx="2007704" cy="34705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3141532D-3024-1547-A7F5-A7E90A7277AD}"/>
                  </a:ext>
                </a:extLst>
              </p:cNvPr>
              <p:cNvSpPr/>
              <p:nvPr/>
            </p:nvSpPr>
            <p:spPr>
              <a:xfrm>
                <a:off x="6963892" y="1520029"/>
                <a:ext cx="2007704" cy="34705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92387A50-7F54-147B-0AF8-9578B98138EF}"/>
                  </a:ext>
                </a:extLst>
              </p:cNvPr>
              <p:cNvSpPr/>
              <p:nvPr/>
            </p:nvSpPr>
            <p:spPr>
              <a:xfrm>
                <a:off x="8969495" y="1520029"/>
                <a:ext cx="2007704" cy="34705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id="{ABCA13CA-5502-B81D-1827-55A24C4EDF38}"/>
                  </a:ext>
                </a:extLst>
              </p:cNvPr>
              <p:cNvCxnSpPr>
                <a:cxnSpLocks/>
                <a:stCxn id="18" idx="1"/>
                <a:endCxn id="18" idx="3"/>
              </p:cNvCxnSpPr>
              <p:nvPr/>
            </p:nvCxnSpPr>
            <p:spPr>
              <a:xfrm>
                <a:off x="2950585" y="3255295"/>
                <a:ext cx="200770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B013021B-7973-569F-EB63-4BEA97FDCD5D}"/>
                  </a:ext>
                </a:extLst>
              </p:cNvPr>
              <p:cNvCxnSpPr>
                <a:cxnSpLocks/>
                <a:stCxn id="23" idx="1"/>
                <a:endCxn id="23" idx="3"/>
              </p:cNvCxnSpPr>
              <p:nvPr/>
            </p:nvCxnSpPr>
            <p:spPr>
              <a:xfrm>
                <a:off x="6963892" y="3255294"/>
                <a:ext cx="200770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2B4A37C7-CBF5-5BB0-5791-99FEEF9DDCF4}"/>
                  </a:ext>
                </a:extLst>
              </p:cNvPr>
              <p:cNvSpPr/>
              <p:nvPr/>
            </p:nvSpPr>
            <p:spPr>
              <a:xfrm>
                <a:off x="5960040" y="4994059"/>
                <a:ext cx="5014034" cy="13640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0A79D5C-1D11-2740-48BF-231F4BB7866D}"/>
                </a:ext>
              </a:extLst>
            </p:cNvPr>
            <p:cNvSpPr txBox="1"/>
            <p:nvPr/>
          </p:nvSpPr>
          <p:spPr>
            <a:xfrm>
              <a:off x="942881" y="1518279"/>
              <a:ext cx="2005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Parcerias Chave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37024FFD-C6C5-088B-0B5B-93E1F85D967F}"/>
                </a:ext>
              </a:extLst>
            </p:cNvPr>
            <p:cNvSpPr txBox="1"/>
            <p:nvPr/>
          </p:nvSpPr>
          <p:spPr>
            <a:xfrm>
              <a:off x="2945201" y="1518279"/>
              <a:ext cx="2005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Atividades Chave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8E167D5A-7E49-1836-D959-CF3EAD46F21C}"/>
                </a:ext>
              </a:extLst>
            </p:cNvPr>
            <p:cNvSpPr txBox="1"/>
            <p:nvPr/>
          </p:nvSpPr>
          <p:spPr>
            <a:xfrm>
              <a:off x="4950804" y="1518279"/>
              <a:ext cx="2005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Proposta de Valor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DEF45173-8DA7-770F-F7C2-9FFF6DF0A6C0}"/>
                </a:ext>
              </a:extLst>
            </p:cNvPr>
            <p:cNvSpPr txBox="1"/>
            <p:nvPr/>
          </p:nvSpPr>
          <p:spPr>
            <a:xfrm>
              <a:off x="6973478" y="1518279"/>
              <a:ext cx="2005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Relações com Clientes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AB1EF5E-FFD0-8B17-A5FD-75408F1D970B}"/>
                </a:ext>
              </a:extLst>
            </p:cNvPr>
            <p:cNvSpPr txBox="1"/>
            <p:nvPr/>
          </p:nvSpPr>
          <p:spPr>
            <a:xfrm>
              <a:off x="8979081" y="1518279"/>
              <a:ext cx="2005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Segmentos de Mercado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0AC960F-3E99-569A-7108-3A83E99DC1ED}"/>
                </a:ext>
              </a:extLst>
            </p:cNvPr>
            <p:cNvSpPr txBox="1"/>
            <p:nvPr/>
          </p:nvSpPr>
          <p:spPr>
            <a:xfrm>
              <a:off x="950366" y="4990122"/>
              <a:ext cx="5021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Estrutura de Custos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20CA837E-9B0A-DA17-F5F8-9A209E932EBE}"/>
                </a:ext>
              </a:extLst>
            </p:cNvPr>
            <p:cNvSpPr txBox="1"/>
            <p:nvPr/>
          </p:nvSpPr>
          <p:spPr>
            <a:xfrm>
              <a:off x="6973478" y="3254419"/>
              <a:ext cx="2005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Canais de Venda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BFCA9EA7-8FEF-9BCE-1D28-121843483ADE}"/>
                </a:ext>
              </a:extLst>
            </p:cNvPr>
            <p:cNvSpPr txBox="1"/>
            <p:nvPr/>
          </p:nvSpPr>
          <p:spPr>
            <a:xfrm>
              <a:off x="5963192" y="4990122"/>
              <a:ext cx="5010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Fontes de Renda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B4239656-EA0F-8A3C-BBEF-6C4B86002F09}"/>
                </a:ext>
              </a:extLst>
            </p:cNvPr>
            <p:cNvSpPr txBox="1"/>
            <p:nvPr/>
          </p:nvSpPr>
          <p:spPr>
            <a:xfrm>
              <a:off x="2945201" y="3254200"/>
              <a:ext cx="2005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Recursos Chave</a:t>
              </a:r>
            </a:p>
          </p:txBody>
        </p: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70"/>
            <a:ext cx="6842440" cy="3693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944647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9.i. Canvas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VISÃO DE NEGÓCIOS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Canvas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0" y="1039922"/>
            <a:ext cx="67588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Canvas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é uma ferramenta utilizada para estruturar o modelo de negócios da empresa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C5970F-64FA-687B-B216-47252EF5F240}"/>
              </a:ext>
            </a:extLst>
          </p:cNvPr>
          <p:cNvSpPr txBox="1"/>
          <p:nvPr/>
        </p:nvSpPr>
        <p:spPr>
          <a:xfrm>
            <a:off x="5057404" y="1871424"/>
            <a:ext cx="1800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Melhor compreensão das enfermidades</a:t>
            </a:r>
          </a:p>
          <a:p>
            <a:r>
              <a:rPr lang="pt-BR" dirty="0"/>
              <a:t>Melhoria da saúde dos pacientes</a:t>
            </a:r>
          </a:p>
          <a:p>
            <a:r>
              <a:rPr lang="pt-BR" dirty="0"/>
              <a:t>Menor custo com tratamentos e procedimentos por conta do melhor direcionamento da progressão das enfermidades</a:t>
            </a:r>
          </a:p>
          <a:p>
            <a:r>
              <a:rPr lang="pt-BR" dirty="0"/>
              <a:t>Inovação na compreensão de enfermidades</a:t>
            </a:r>
          </a:p>
          <a:p>
            <a:r>
              <a:rPr lang="pt-BR" dirty="0"/>
              <a:t>Melhor gerenciamento do tempo dos profissionais de saúde</a:t>
            </a:r>
          </a:p>
          <a:p>
            <a:r>
              <a:rPr lang="pt-BR" dirty="0"/>
              <a:t>Algoritmos inteligentes</a:t>
            </a:r>
          </a:p>
          <a:p>
            <a:r>
              <a:rPr lang="pt-BR" dirty="0"/>
              <a:t>Algoritmos que podem aliviar a pressão no sistema de saúde em momentos de crise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35431BC-B13A-C797-0528-803AE3A9BBF0}"/>
              </a:ext>
            </a:extLst>
          </p:cNvPr>
          <p:cNvSpPr txBox="1"/>
          <p:nvPr/>
        </p:nvSpPr>
        <p:spPr>
          <a:xfrm>
            <a:off x="7075875" y="3542547"/>
            <a:ext cx="1800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Contato B2B da equipe de Marketing</a:t>
            </a:r>
          </a:p>
          <a:p>
            <a:r>
              <a:rPr lang="pt-BR" dirty="0"/>
              <a:t>Site da empresa</a:t>
            </a:r>
          </a:p>
          <a:p>
            <a:r>
              <a:rPr lang="pt-BR" dirty="0"/>
              <a:t>Workshops e eventos que apresentam a solução</a:t>
            </a:r>
          </a:p>
          <a:p>
            <a:r>
              <a:rPr lang="pt-BR" dirty="0"/>
              <a:t>LinkedIn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7C46CAF-89D2-DA3A-0F58-726FC81BEEB3}"/>
              </a:ext>
            </a:extLst>
          </p:cNvPr>
          <p:cNvSpPr txBox="1"/>
          <p:nvPr/>
        </p:nvSpPr>
        <p:spPr>
          <a:xfrm>
            <a:off x="9071893" y="1870618"/>
            <a:ext cx="1800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Redes hospitalares</a:t>
            </a:r>
          </a:p>
          <a:p>
            <a:r>
              <a:rPr lang="pt-BR" dirty="0"/>
              <a:t>Planos de saúde</a:t>
            </a:r>
          </a:p>
          <a:p>
            <a:r>
              <a:rPr lang="pt-BR" dirty="0"/>
              <a:t>Clínicas médicas</a:t>
            </a:r>
          </a:p>
          <a:p>
            <a:r>
              <a:rPr lang="pt-BR" dirty="0"/>
              <a:t>Rede pública de saúde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C49BE56-C3CB-C07B-5B22-99CB5233EDA0}"/>
              </a:ext>
            </a:extLst>
          </p:cNvPr>
          <p:cNvSpPr txBox="1"/>
          <p:nvPr/>
        </p:nvSpPr>
        <p:spPr>
          <a:xfrm>
            <a:off x="7075875" y="1868987"/>
            <a:ext cx="1800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Suporte</a:t>
            </a:r>
          </a:p>
          <a:p>
            <a:r>
              <a:rPr lang="pt-BR" dirty="0"/>
              <a:t>Ouvidoria</a:t>
            </a:r>
          </a:p>
          <a:p>
            <a:r>
              <a:rPr lang="pt-BR" dirty="0"/>
              <a:t>Financeiro</a:t>
            </a:r>
          </a:p>
          <a:p>
            <a:r>
              <a:rPr lang="pt-BR" dirty="0"/>
              <a:t>Equipe alocada no projeto</a:t>
            </a:r>
          </a:p>
          <a:p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C0889A7-0D2C-EA28-D4A0-80E16563AF51}"/>
              </a:ext>
            </a:extLst>
          </p:cNvPr>
          <p:cNvSpPr txBox="1"/>
          <p:nvPr/>
        </p:nvSpPr>
        <p:spPr>
          <a:xfrm>
            <a:off x="3043397" y="1868987"/>
            <a:ext cx="1800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Coleta e tratamento de dados</a:t>
            </a:r>
          </a:p>
          <a:p>
            <a:r>
              <a:rPr lang="pt-BR" dirty="0"/>
              <a:t>Desenvolvimento e implementação de algoritmos de ML</a:t>
            </a:r>
          </a:p>
          <a:p>
            <a:r>
              <a:rPr lang="pt-BR" dirty="0"/>
              <a:t>Prestação de serviços</a:t>
            </a:r>
          </a:p>
          <a:p>
            <a:r>
              <a:rPr lang="pt-BR" dirty="0"/>
              <a:t>Desenvolvimento de novos produtos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9AC8176-AF60-CF0E-37D6-40281A6F4AEC}"/>
              </a:ext>
            </a:extLst>
          </p:cNvPr>
          <p:cNvSpPr txBox="1"/>
          <p:nvPr/>
        </p:nvSpPr>
        <p:spPr>
          <a:xfrm>
            <a:off x="3043397" y="3560882"/>
            <a:ext cx="18008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Infraestrutura de TI (computadores, escritório, nuvem,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r>
              <a:rPr lang="pt-BR" dirty="0"/>
              <a:t>Profissionais capacitados</a:t>
            </a:r>
          </a:p>
          <a:p>
            <a:r>
              <a:rPr lang="pt-BR" dirty="0"/>
              <a:t>Licenças de software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7A9EAA3-3BF3-3FC3-1C8D-ED1C0B27BF98}"/>
              </a:ext>
            </a:extLst>
          </p:cNvPr>
          <p:cNvSpPr txBox="1"/>
          <p:nvPr/>
        </p:nvSpPr>
        <p:spPr>
          <a:xfrm>
            <a:off x="1046329" y="1868986"/>
            <a:ext cx="1800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pt-B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Fornecedores de software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pt-B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Fornecedores de serviços de nuvem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pt-B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Investidores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pt-B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Empresas especializadas em LGPD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pt-BR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Empresas de Marketing Digital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D9348A63-A08C-AB21-12D5-BA3FAC09631E}"/>
              </a:ext>
            </a:extLst>
          </p:cNvPr>
          <p:cNvSpPr txBox="1"/>
          <p:nvPr/>
        </p:nvSpPr>
        <p:spPr>
          <a:xfrm>
            <a:off x="1007999" y="5212441"/>
            <a:ext cx="49062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Infraestrutura (computadores, escritório,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r>
              <a:rPr lang="pt-BR" dirty="0"/>
              <a:t>Equipe de profissionais</a:t>
            </a:r>
          </a:p>
          <a:p>
            <a:r>
              <a:rPr lang="pt-BR" dirty="0"/>
              <a:t>Aquisição de softwares</a:t>
            </a:r>
          </a:p>
          <a:p>
            <a:r>
              <a:rPr lang="pt-BR" dirty="0"/>
              <a:t>Contrato nuvem</a:t>
            </a:r>
          </a:p>
          <a:p>
            <a:r>
              <a:rPr lang="pt-BR" dirty="0"/>
              <a:t>Parceiros (LGPD, Marketing)</a:t>
            </a:r>
          </a:p>
          <a:p>
            <a:r>
              <a:rPr lang="pt-BR" dirty="0"/>
              <a:t>Treinamentos dos profissionais</a:t>
            </a:r>
          </a:p>
          <a:p>
            <a:r>
              <a:rPr lang="pt-BR" dirty="0"/>
              <a:t>Patentes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4FF0B28C-15ED-37C5-AA3E-F2171640F1E6}"/>
              </a:ext>
            </a:extLst>
          </p:cNvPr>
          <p:cNvSpPr txBox="1"/>
          <p:nvPr/>
        </p:nvSpPr>
        <p:spPr>
          <a:xfrm>
            <a:off x="6017673" y="5296146"/>
            <a:ext cx="4906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Contratos com os clientes</a:t>
            </a:r>
          </a:p>
          <a:p>
            <a:r>
              <a:rPr lang="pt-BR" dirty="0"/>
              <a:t>Investimentos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053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70"/>
            <a:ext cx="6842440" cy="3693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944647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SWOT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VISÃO DE NEGÓCIOS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Canvas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0" y="1039922"/>
            <a:ext cx="68582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análise SWOT nos permite localizar forças, oportunidades, fraquezas e ameaças ao negócio.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6AE3AAA-28F3-28CB-1F22-9EE75A3FA578}"/>
              </a:ext>
            </a:extLst>
          </p:cNvPr>
          <p:cNvGrpSpPr/>
          <p:nvPr/>
        </p:nvGrpSpPr>
        <p:grpSpPr>
          <a:xfrm>
            <a:off x="1876468" y="1743286"/>
            <a:ext cx="8439064" cy="4320312"/>
            <a:chOff x="1876468" y="1743286"/>
            <a:chExt cx="8439064" cy="4320312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9926C528-349E-77D3-A310-EEA6D3E6A43B}"/>
                </a:ext>
              </a:extLst>
            </p:cNvPr>
            <p:cNvSpPr/>
            <p:nvPr/>
          </p:nvSpPr>
          <p:spPr>
            <a:xfrm>
              <a:off x="1876468" y="1743286"/>
              <a:ext cx="4114800" cy="20577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B087AA7D-A6D8-7888-0280-56956788666F}"/>
                </a:ext>
              </a:extLst>
            </p:cNvPr>
            <p:cNvSpPr/>
            <p:nvPr/>
          </p:nvSpPr>
          <p:spPr>
            <a:xfrm>
              <a:off x="6200732" y="1743286"/>
              <a:ext cx="4114800" cy="20577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DB3DE5A-6B83-FCC8-26E9-1D6E92FA96AD}"/>
                </a:ext>
              </a:extLst>
            </p:cNvPr>
            <p:cNvSpPr/>
            <p:nvPr/>
          </p:nvSpPr>
          <p:spPr>
            <a:xfrm>
              <a:off x="1876468" y="4005892"/>
              <a:ext cx="4114800" cy="20577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C31A278-B1AD-C426-FA8F-AAD6FBCAC6A0}"/>
                </a:ext>
              </a:extLst>
            </p:cNvPr>
            <p:cNvSpPr/>
            <p:nvPr/>
          </p:nvSpPr>
          <p:spPr>
            <a:xfrm>
              <a:off x="6200732" y="4005892"/>
              <a:ext cx="4114800" cy="20577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5CBE7E19-4C31-E730-B608-95B88E0E4141}"/>
                </a:ext>
              </a:extLst>
            </p:cNvPr>
            <p:cNvSpPr txBox="1"/>
            <p:nvPr/>
          </p:nvSpPr>
          <p:spPr>
            <a:xfrm>
              <a:off x="1876468" y="1743286"/>
              <a:ext cx="1884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Forças</a:t>
              </a:r>
              <a:r>
                <a:rPr lang="pt-BR" sz="1600" dirty="0"/>
                <a:t> (S)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7781216F-9123-42D7-B2D2-28651A0DBE47}"/>
                </a:ext>
              </a:extLst>
            </p:cNvPr>
            <p:cNvSpPr txBox="1"/>
            <p:nvPr/>
          </p:nvSpPr>
          <p:spPr>
            <a:xfrm>
              <a:off x="6200732" y="1743286"/>
              <a:ext cx="1884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4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Fraquezas (W)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C9F3F7A8-F935-316A-8048-1D991C904CBA}"/>
                </a:ext>
              </a:extLst>
            </p:cNvPr>
            <p:cNvSpPr txBox="1"/>
            <p:nvPr/>
          </p:nvSpPr>
          <p:spPr>
            <a:xfrm>
              <a:off x="6200732" y="3998321"/>
              <a:ext cx="1884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4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Ameaças (T)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211D36D5-3891-0C6F-F64B-230B3227222C}"/>
                </a:ext>
              </a:extLst>
            </p:cNvPr>
            <p:cNvSpPr txBox="1"/>
            <p:nvPr/>
          </p:nvSpPr>
          <p:spPr>
            <a:xfrm>
              <a:off x="1876468" y="3998321"/>
              <a:ext cx="1884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4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/>
                <a:t>Oportunidades (O)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6C0715-68D7-D334-B6FC-D4CCEB24ABFC}"/>
              </a:ext>
            </a:extLst>
          </p:cNvPr>
          <p:cNvSpPr txBox="1"/>
          <p:nvPr/>
        </p:nvSpPr>
        <p:spPr>
          <a:xfrm>
            <a:off x="1876468" y="2174033"/>
            <a:ext cx="41148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pt-BR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Proposta inovadora que pode salvar muitas vidas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pt-BR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Há poucos concorrentes no mercado por ora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pt-BR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capaz e motivado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pt-BR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Negócio que necessita de pouca infraestrutura</a:t>
            </a:r>
          </a:p>
          <a:p>
            <a:pPr marL="93663" indent="-93663">
              <a:buFont typeface="Arial" panose="020B0604020202020204" pitchFamily="34" charset="0"/>
              <a:buChar char="•"/>
            </a:pP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0A049C6-EA70-BC92-E040-8ADBAA825B3D}"/>
              </a:ext>
            </a:extLst>
          </p:cNvPr>
          <p:cNvSpPr txBox="1"/>
          <p:nvPr/>
        </p:nvSpPr>
        <p:spPr>
          <a:xfrm>
            <a:off x="1876468" y="4336875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Utilização de dados públicos e, após o início dos projetos, expansão para dados do cliente</a:t>
            </a:r>
          </a:p>
          <a:p>
            <a:r>
              <a:rPr lang="pt-BR" dirty="0"/>
              <a:t>Possibilidade de criação de patentes</a:t>
            </a:r>
          </a:p>
          <a:p>
            <a:r>
              <a:rPr lang="pt-BR" dirty="0"/>
              <a:t>Time de marketing pode expandir o negócio</a:t>
            </a:r>
          </a:p>
          <a:p>
            <a:r>
              <a:rPr lang="pt-BR" dirty="0"/>
              <a:t>Melhor alocação do tempo dos profissionais de saúde dos clientes</a:t>
            </a:r>
          </a:p>
          <a:p>
            <a:r>
              <a:rPr lang="pt-BR" dirty="0"/>
              <a:t>Possibilidade de expandir as análises para outras enfermidades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CC3E816-3FB9-8187-9991-3B292127F6A6}"/>
              </a:ext>
            </a:extLst>
          </p:cNvPr>
          <p:cNvSpPr txBox="1"/>
          <p:nvPr/>
        </p:nvSpPr>
        <p:spPr>
          <a:xfrm>
            <a:off x="6200732" y="2174033"/>
            <a:ext cx="41148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Empresa pouco conhecida, pode ser difícil captar clientes</a:t>
            </a:r>
          </a:p>
          <a:p>
            <a:r>
              <a:rPr lang="pt-BR" dirty="0"/>
              <a:t>Baixo capital de investimento</a:t>
            </a:r>
          </a:p>
          <a:p>
            <a:r>
              <a:rPr lang="pt-BR" dirty="0"/>
              <a:t>Equipe de Marketing precisa começar a captação de clientes do zero</a:t>
            </a:r>
          </a:p>
          <a:p>
            <a:r>
              <a:rPr lang="pt-BR" dirty="0"/>
              <a:t>Tempo de implementação pode ser longo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C6CDCB6-13FC-5464-60C3-0D4D66B86E8E}"/>
              </a:ext>
            </a:extLst>
          </p:cNvPr>
          <p:cNvSpPr txBox="1"/>
          <p:nvPr/>
        </p:nvSpPr>
        <p:spPr>
          <a:xfrm>
            <a:off x="6200732" y="4336875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93663" indent="-93663">
              <a:buFont typeface="Arial" panose="020B0604020202020204" pitchFamily="34" charset="0"/>
              <a:buChar char="•"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Concorrentes (</a:t>
            </a:r>
            <a:r>
              <a:rPr lang="pt-BR" dirty="0" err="1"/>
              <a:t>Techtools</a:t>
            </a:r>
            <a:r>
              <a:rPr lang="pt-BR" dirty="0"/>
              <a:t> Health e Numb3rs </a:t>
            </a:r>
            <a:r>
              <a:rPr lang="pt-BR" dirty="0" err="1"/>
              <a:t>Analytics</a:t>
            </a:r>
            <a:r>
              <a:rPr lang="pt-BR" dirty="0"/>
              <a:t>)</a:t>
            </a:r>
          </a:p>
          <a:p>
            <a:r>
              <a:rPr lang="pt-BR" dirty="0"/>
              <a:t>Empresas podem não sentir necessidade da solução proposta</a:t>
            </a:r>
          </a:p>
          <a:p>
            <a:r>
              <a:rPr lang="pt-BR" dirty="0"/>
              <a:t>Turnover pode ser um problema para os projetos</a:t>
            </a:r>
          </a:p>
        </p:txBody>
      </p:sp>
    </p:spTree>
    <p:extLst>
      <p:ext uri="{BB962C8B-B14F-4D97-AF65-F5344CB8AC3E}">
        <p14:creationId xmlns:p14="http://schemas.microsoft.com/office/powerpoint/2010/main" val="288448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3491345" y="865956"/>
            <a:ext cx="8700655" cy="544845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800" b="1" dirty="0"/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B44296E-1E4E-53B5-76A6-67D4FEA4BE74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944647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9.iii. Plano de Marketing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VISÃO DE NEGÓCIOS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Plano de Marketing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EC588EA-C990-CB94-8286-B6051900FBBF}"/>
              </a:ext>
            </a:extLst>
          </p:cNvPr>
          <p:cNvSpPr txBox="1"/>
          <p:nvPr/>
        </p:nvSpPr>
        <p:spPr>
          <a:xfrm>
            <a:off x="3599994" y="1000045"/>
            <a:ext cx="853810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Produto + Branding = Brand </a:t>
            </a:r>
            <a:r>
              <a:rPr lang="pt-BR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Equity</a:t>
            </a:r>
            <a:endParaRPr lang="pt-BR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o valor agregado da análise, é possível desenvolver um plano de marketing para evolução da empresa</a:t>
            </a:r>
          </a:p>
          <a:p>
            <a:pPr algn="just"/>
            <a:endParaRPr lang="pt-BR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Mídia Própria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 com informações sobre as análises, fontes de dados, como é a implementação nas empresas e benefícios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Perfil no LinkedIn com informações do negócio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Blog com curiosidades sobre ML aplicadas ao negócio</a:t>
            </a:r>
          </a:p>
          <a:p>
            <a:pPr algn="just"/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Mídia Paga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Exposição do negócio no LinkedIn com publicações pagas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Webinars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Participação em eventos do mercado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Exposições em feiras de negócio</a:t>
            </a:r>
          </a:p>
          <a:p>
            <a:pPr algn="just"/>
            <a:endParaRPr lang="pt-BR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Mídia Ganha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 de busca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Menções em mídias sociais (engajamento da marca)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melhor exposição do negócio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Identificação do valor percebido pelo cliente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 adequada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Retroalimentação do esquema de comunicação da marca através de dados coletados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030FE5-6688-83B6-2950-DC64B0B0D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1" r="25017"/>
          <a:stretch/>
        </p:blipFill>
        <p:spPr>
          <a:xfrm>
            <a:off x="0" y="865955"/>
            <a:ext cx="3491345" cy="54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4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70"/>
            <a:ext cx="6027576" cy="3693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944647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9.iv.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Inovação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VISÃO DE NEGÓCIOS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Inovação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0" y="1039922"/>
            <a:ext cx="6027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Ideia já existe no mercado, porém a implementação em várias frentes é inovadora</a:t>
            </a:r>
          </a:p>
        </p:txBody>
      </p:sp>
      <p:pic>
        <p:nvPicPr>
          <p:cNvPr id="1026" name="Picture 2" descr="O que é API? - Blog da ProgramaThor">
            <a:extLst>
              <a:ext uri="{FF2B5EF4-FFF2-40B4-BE49-F238E27FC236}">
                <a16:creationId xmlns:a16="http://schemas.microsoft.com/office/drawing/2014/main" id="{FF68992A-4F66-74C9-093B-0E0DC012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" y="4550341"/>
            <a:ext cx="2385915" cy="125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vestors expect to pour more funds into digital health, survey shows | The  Times of Israel">
            <a:extLst>
              <a:ext uri="{FF2B5EF4-FFF2-40B4-BE49-F238E27FC236}">
                <a16:creationId xmlns:a16="http://schemas.microsoft.com/office/drawing/2014/main" id="{E98157D9-EC4B-281C-21D5-B30D76502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3" r="7103"/>
          <a:stretch/>
        </p:blipFill>
        <p:spPr bwMode="auto">
          <a:xfrm>
            <a:off x="278296" y="1759406"/>
            <a:ext cx="2385915" cy="240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77F832-024E-1B45-4226-868D641A19CA}"/>
              </a:ext>
            </a:extLst>
          </p:cNvPr>
          <p:cNvSpPr txBox="1"/>
          <p:nvPr/>
        </p:nvSpPr>
        <p:spPr>
          <a:xfrm>
            <a:off x="2761861" y="1755326"/>
            <a:ext cx="515049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Benefícios da solução após implementação</a:t>
            </a:r>
          </a:p>
          <a:p>
            <a:pPr algn="just"/>
            <a:endParaRPr lang="pt-BR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Tratamentos personalizados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Previsibilidade da evolução dos casos – maiores chances de salvar vidas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Possibilidade de melhor direcionamento dos pacientes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Melhoria no processo de triagem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Automação de algumas tarefas administrativas de registro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Utilização de dados públicos e privados para treinamento de modelos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 direcionamento e aproveitamento dos profissionais de saúde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 confiança dos pacientes na empresa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33E56C-BEF0-D001-6E6D-EE6DA7300272}"/>
              </a:ext>
            </a:extLst>
          </p:cNvPr>
          <p:cNvSpPr txBox="1"/>
          <p:nvPr/>
        </p:nvSpPr>
        <p:spPr>
          <a:xfrm>
            <a:off x="2761861" y="4550341"/>
            <a:ext cx="5150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API</a:t>
            </a:r>
          </a:p>
          <a:p>
            <a:pPr algn="just"/>
            <a:endParaRPr lang="pt-BR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MLaaS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Learning as a Service)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de fácil utilização para os funcionários do hospital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Métricas automáticas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95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tângulo 84">
            <a:extLst>
              <a:ext uri="{FF2B5EF4-FFF2-40B4-BE49-F238E27FC236}">
                <a16:creationId xmlns:a16="http://schemas.microsoft.com/office/drawing/2014/main" id="{68C401EC-3226-6E91-9F42-9F84E7AABC91}"/>
              </a:ext>
            </a:extLst>
          </p:cNvPr>
          <p:cNvSpPr/>
          <p:nvPr/>
        </p:nvSpPr>
        <p:spPr>
          <a:xfrm>
            <a:off x="4644896" y="1617248"/>
            <a:ext cx="2892490" cy="18488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-1" y="1002670"/>
            <a:ext cx="8229601" cy="3693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944647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9.v.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Gestão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pessoas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LGPD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VISÃO DE NEGÓCIOS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Gestão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pessoas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LGPD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7918919-EAB4-54CC-9194-18630F472BA8}"/>
              </a:ext>
            </a:extLst>
          </p:cNvPr>
          <p:cNvSpPr/>
          <p:nvPr/>
        </p:nvSpPr>
        <p:spPr>
          <a:xfrm>
            <a:off x="0" y="1039922"/>
            <a:ext cx="83322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Análise dos times de projeto que serão alocados nos clientes. Todos são responsáveis por propor novas soluções.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A47D1BB-7EE9-B922-BD7B-D0A6807D1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44" y="2076360"/>
            <a:ext cx="595311" cy="595311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F485363B-A4EA-84E8-F068-33C634D5B674}"/>
              </a:ext>
            </a:extLst>
          </p:cNvPr>
          <p:cNvSpPr txBox="1"/>
          <p:nvPr/>
        </p:nvSpPr>
        <p:spPr>
          <a:xfrm>
            <a:off x="4687586" y="2746918"/>
            <a:ext cx="28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Administração da equipe, designação de funções, assistência técnica ao time, contato com o cliente, garantir que as diretrizes da LGPD estão sendo cumpridas. Porta-voz da equipe.</a:t>
            </a:r>
          </a:p>
        </p:txBody>
      </p: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76618853-6E83-E5C0-F6EF-E17660544445}"/>
              </a:ext>
            </a:extLst>
          </p:cNvPr>
          <p:cNvGrpSpPr/>
          <p:nvPr/>
        </p:nvGrpSpPr>
        <p:grpSpPr>
          <a:xfrm>
            <a:off x="4643412" y="3911963"/>
            <a:ext cx="2892490" cy="1901133"/>
            <a:chOff x="4643412" y="3911963"/>
            <a:chExt cx="2892490" cy="1901133"/>
          </a:xfrm>
        </p:grpSpPr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F6A469DA-9BFC-4E19-4DAB-AFF1A3BD4B9D}"/>
                </a:ext>
              </a:extLst>
            </p:cNvPr>
            <p:cNvSpPr/>
            <p:nvPr/>
          </p:nvSpPr>
          <p:spPr>
            <a:xfrm>
              <a:off x="4643412" y="3911963"/>
              <a:ext cx="2892490" cy="1901133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B7BD6199-07A2-1E78-D8A3-107C8F40D9B2}"/>
                </a:ext>
              </a:extLst>
            </p:cNvPr>
            <p:cNvSpPr/>
            <p:nvPr/>
          </p:nvSpPr>
          <p:spPr>
            <a:xfrm>
              <a:off x="4643412" y="3911963"/>
              <a:ext cx="2892490" cy="346073"/>
            </a:xfrm>
            <a:prstGeom prst="rect">
              <a:avLst/>
            </a:prstGeom>
            <a:solidFill>
              <a:srgbClr val="02B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78995216-4CFC-5D39-1174-2D542844BD29}"/>
                </a:ext>
              </a:extLst>
            </p:cNvPr>
            <p:cNvSpPr txBox="1"/>
            <p:nvPr/>
          </p:nvSpPr>
          <p:spPr>
            <a:xfrm>
              <a:off x="4682729" y="3911963"/>
              <a:ext cx="2816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Cientista de dados</a:t>
              </a:r>
              <a:endParaRPr lang="pt-BR" dirty="0"/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3F34D482-6CA7-337E-17FF-1B1D5746C9B4}"/>
                </a:ext>
              </a:extLst>
            </p:cNvPr>
            <p:cNvSpPr txBox="1"/>
            <p:nvPr/>
          </p:nvSpPr>
          <p:spPr>
            <a:xfrm>
              <a:off x="4682729" y="4964688"/>
              <a:ext cx="28168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Desenvolvimento dos modelos de ML a partir dos dados fornecidos, monitoramento dos resultados de modo a melhorar performance e retroalimentação dos modelos.</a:t>
              </a:r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173DDBB8-9F2D-1370-1B94-CA6FB2CD9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084" y="4335543"/>
              <a:ext cx="629145" cy="629145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DDA9F77-B4AD-EFBB-C115-D9598381BB0C}"/>
              </a:ext>
            </a:extLst>
          </p:cNvPr>
          <p:cNvGrpSpPr/>
          <p:nvPr/>
        </p:nvGrpSpPr>
        <p:grpSpPr>
          <a:xfrm>
            <a:off x="8436396" y="3911963"/>
            <a:ext cx="2892490" cy="1910339"/>
            <a:chOff x="8436396" y="3911963"/>
            <a:chExt cx="2892490" cy="1910339"/>
          </a:xfrm>
        </p:grpSpPr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8902CFF0-09F2-4B0A-0050-F9BFD3D32974}"/>
                </a:ext>
              </a:extLst>
            </p:cNvPr>
            <p:cNvSpPr/>
            <p:nvPr/>
          </p:nvSpPr>
          <p:spPr>
            <a:xfrm>
              <a:off x="8436396" y="3911963"/>
              <a:ext cx="2892490" cy="1910339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83382F56-7E87-1083-9C7A-0D6B44C3B304}"/>
                </a:ext>
              </a:extLst>
            </p:cNvPr>
            <p:cNvSpPr/>
            <p:nvPr/>
          </p:nvSpPr>
          <p:spPr>
            <a:xfrm>
              <a:off x="8436396" y="3911963"/>
              <a:ext cx="2892490" cy="346073"/>
            </a:xfrm>
            <a:prstGeom prst="rect">
              <a:avLst/>
            </a:prstGeom>
            <a:solidFill>
              <a:srgbClr val="02B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D75FBAB4-15F0-D9DF-7332-8843B40C9F1E}"/>
                </a:ext>
              </a:extLst>
            </p:cNvPr>
            <p:cNvSpPr txBox="1"/>
            <p:nvPr/>
          </p:nvSpPr>
          <p:spPr>
            <a:xfrm>
              <a:off x="8454146" y="3911963"/>
              <a:ext cx="2816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Analista de dados</a:t>
              </a:r>
              <a:endParaRPr lang="pt-BR" dirty="0"/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2EE304F3-4F15-F150-E6B7-21DF6A07DDB4}"/>
                </a:ext>
              </a:extLst>
            </p:cNvPr>
            <p:cNvSpPr txBox="1"/>
            <p:nvPr/>
          </p:nvSpPr>
          <p:spPr>
            <a:xfrm>
              <a:off x="8454146" y="4951322"/>
              <a:ext cx="28168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A partir dos dados e modelos fornecidos: Traduzir os resultados para o cliente, confecção de relatórios dinâmicos para apresentação de resultados. Porta-voz da equipe juntamente com o coordenador</a:t>
              </a:r>
            </a:p>
          </p:txBody>
        </p:sp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521AAE50-4658-A560-8C90-66334C955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9839" y="4344266"/>
              <a:ext cx="584966" cy="584966"/>
            </a:xfrm>
            <a:prstGeom prst="rect">
              <a:avLst/>
            </a:prstGeom>
          </p:spPr>
        </p:pic>
      </p:grpSp>
      <p:sp>
        <p:nvSpPr>
          <p:cNvPr id="86" name="Retângulo 85">
            <a:extLst>
              <a:ext uri="{FF2B5EF4-FFF2-40B4-BE49-F238E27FC236}">
                <a16:creationId xmlns:a16="http://schemas.microsoft.com/office/drawing/2014/main" id="{35497175-3AFA-DA6F-4E5C-43F3DC3C20C4}"/>
              </a:ext>
            </a:extLst>
          </p:cNvPr>
          <p:cNvSpPr/>
          <p:nvPr/>
        </p:nvSpPr>
        <p:spPr>
          <a:xfrm>
            <a:off x="4644896" y="1617249"/>
            <a:ext cx="2892490" cy="346073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1E0496A-A062-229F-8729-78C373CD38DB}"/>
              </a:ext>
            </a:extLst>
          </p:cNvPr>
          <p:cNvSpPr txBox="1"/>
          <p:nvPr/>
        </p:nvSpPr>
        <p:spPr>
          <a:xfrm>
            <a:off x="4682729" y="1645727"/>
            <a:ext cx="28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Coordenador</a:t>
            </a:r>
            <a:endParaRPr lang="pt-BR" dirty="0"/>
          </a:p>
        </p:txBody>
      </p: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674BB81B-93E2-17A8-8D45-4B13FA6C999B}"/>
              </a:ext>
            </a:extLst>
          </p:cNvPr>
          <p:cNvGrpSpPr/>
          <p:nvPr/>
        </p:nvGrpSpPr>
        <p:grpSpPr>
          <a:xfrm>
            <a:off x="801100" y="3911963"/>
            <a:ext cx="2892490" cy="1837555"/>
            <a:chOff x="801100" y="3911963"/>
            <a:chExt cx="2892490" cy="1837555"/>
          </a:xfrm>
        </p:grpSpPr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EF7E0DFF-3D78-4DCC-E201-53B29CA13D26}"/>
                </a:ext>
              </a:extLst>
            </p:cNvPr>
            <p:cNvSpPr/>
            <p:nvPr/>
          </p:nvSpPr>
          <p:spPr>
            <a:xfrm>
              <a:off x="801100" y="3911963"/>
              <a:ext cx="2892490" cy="1837555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137E1CB8-FA11-8F86-4284-79EA1F9490E5}"/>
                </a:ext>
              </a:extLst>
            </p:cNvPr>
            <p:cNvSpPr txBox="1"/>
            <p:nvPr/>
          </p:nvSpPr>
          <p:spPr>
            <a:xfrm>
              <a:off x="838935" y="4964688"/>
              <a:ext cx="28168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Extração, tratamento, armazenamento e administração dos dados do </a:t>
              </a:r>
              <a:r>
                <a:rPr lang="pt-BR" sz="1000" dirty="0" err="1"/>
                <a:t>DataSUS</a:t>
              </a:r>
              <a:r>
                <a:rPr lang="pt-BR" sz="1000" dirty="0"/>
                <a:t> e do cliente, garantir que as diretrizes da LGPD estão sendo cumpridas e manutenção do Data </a:t>
              </a:r>
              <a:r>
                <a:rPr lang="pt-BR" sz="1000" dirty="0" err="1"/>
                <a:t>Warehouse</a:t>
              </a:r>
              <a:r>
                <a:rPr lang="pt-BR" sz="1000" dirty="0"/>
                <a:t>.</a:t>
              </a:r>
            </a:p>
          </p:txBody>
        </p: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4FEE7A9C-A473-125C-56D6-FD03C0143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772" y="4322176"/>
              <a:ext cx="629146" cy="629146"/>
            </a:xfrm>
            <a:prstGeom prst="rect">
              <a:avLst/>
            </a:prstGeom>
          </p:spPr>
        </p:pic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20308934-DC3B-C401-1F79-75FC7CA8A7F3}"/>
                </a:ext>
              </a:extLst>
            </p:cNvPr>
            <p:cNvSpPr/>
            <p:nvPr/>
          </p:nvSpPr>
          <p:spPr>
            <a:xfrm>
              <a:off x="801100" y="3911963"/>
              <a:ext cx="2892490" cy="346073"/>
            </a:xfrm>
            <a:prstGeom prst="rect">
              <a:avLst/>
            </a:prstGeom>
            <a:solidFill>
              <a:srgbClr val="02B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88A0B059-14B3-268B-6EA0-9E50A1F82F8E}"/>
                </a:ext>
              </a:extLst>
            </p:cNvPr>
            <p:cNvSpPr txBox="1"/>
            <p:nvPr/>
          </p:nvSpPr>
          <p:spPr>
            <a:xfrm>
              <a:off x="838934" y="3911963"/>
              <a:ext cx="2816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Engenheiro de dados</a:t>
              </a:r>
              <a:endParaRPr lang="pt-BR" dirty="0"/>
            </a:p>
          </p:txBody>
        </p:sp>
      </p:grp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86C59FA-04E2-45E3-9B26-01FEA3AC81F7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6091141" y="3466061"/>
            <a:ext cx="1684" cy="445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AD18C786-D73A-0C53-E339-44CAD1EAFD56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247346" y="3665220"/>
            <a:ext cx="0" cy="2467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5AB49374-BAAD-ACB5-CCD4-ACF6BC53FCD2}"/>
              </a:ext>
            </a:extLst>
          </p:cNvPr>
          <p:cNvCxnSpPr>
            <a:cxnSpLocks/>
          </p:cNvCxnSpPr>
          <p:nvPr/>
        </p:nvCxnSpPr>
        <p:spPr>
          <a:xfrm>
            <a:off x="2247346" y="3665220"/>
            <a:ext cx="76129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455930B8-E6D1-E2F8-63F4-9E44EC13ACEC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9862558" y="3665220"/>
            <a:ext cx="0" cy="2467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98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027576" cy="46166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944647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9.vi.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Financeiro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VISÃO DE NEGÓCIOS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Financeiro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0" y="1002669"/>
            <a:ext cx="6027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Sede em cidades fora de SP, possibilitando menores salários. Valores incluem salário, benefícios, FGTS, 13º, férias e INSS por mês.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A3F01C-2EB6-BB2D-2B58-626B7FC82F14}"/>
              </a:ext>
            </a:extLst>
          </p:cNvPr>
          <p:cNvSpPr txBox="1"/>
          <p:nvPr/>
        </p:nvSpPr>
        <p:spPr>
          <a:xfrm>
            <a:off x="2733869" y="1755326"/>
            <a:ext cx="4385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de dados</a:t>
            </a:r>
          </a:p>
          <a:p>
            <a:pPr algn="just"/>
            <a:endParaRPr lang="pt-BR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Coordenador: R$ 11.967 (salário R$ 7.700)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Engenheiro de dados: R$ 8.838 (salário R$ 5.500)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Cientista de dados: R$ 8.838 (salário R$ 5.500)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Analista de dados R$ 7.416 (salário R$ 4.500)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de finanças</a:t>
            </a:r>
          </a:p>
          <a:p>
            <a:pPr algn="just"/>
            <a:endParaRPr lang="pt-BR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Coordenador: R$10.971 (salário R$ 7.000)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Analistas Financeiros: R$ 11.986 (salário R$3.500 cada)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de marketing</a:t>
            </a:r>
          </a:p>
          <a:p>
            <a:pPr algn="just"/>
            <a:endParaRPr lang="pt-BR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Coordenador: R$10.971 (salário R$ 7.000)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Analistas Financeiros: R$ 11.986 (salário R$3.500 cada)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Equipamentos</a:t>
            </a:r>
          </a:p>
          <a:p>
            <a:pPr algn="just"/>
            <a:endParaRPr lang="pt-BR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 notebooks de R$ 5500: R$ 66.000 (1 vez)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Licença office 365 standard: R$ 960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Serviço Azure ML: R$ 39.000 (conversão dólar 5,17)</a:t>
            </a:r>
          </a:p>
        </p:txBody>
      </p:sp>
      <p:pic>
        <p:nvPicPr>
          <p:cNvPr id="14" name="Picture 4" descr="Finance Illustration Images | Free Vectors, Stock Photos &amp; PSD">
            <a:extLst>
              <a:ext uri="{FF2B5EF4-FFF2-40B4-BE49-F238E27FC236}">
                <a16:creationId xmlns:a16="http://schemas.microsoft.com/office/drawing/2014/main" id="{A481B31E-36C1-1D24-0284-4BE44E4B9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" y="2758999"/>
            <a:ext cx="2385915" cy="17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255335-884E-BAC1-7A7E-849FE38E529B}"/>
              </a:ext>
            </a:extLst>
          </p:cNvPr>
          <p:cNvSpPr txBox="1"/>
          <p:nvPr/>
        </p:nvSpPr>
        <p:spPr>
          <a:xfrm>
            <a:off x="7119257" y="4116813"/>
            <a:ext cx="4870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Observações:</a:t>
            </a:r>
          </a:p>
          <a:p>
            <a:pPr algn="just"/>
            <a:endParaRPr lang="pt-BR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Todos os funcionários trabalhariam remotamente inicialmente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Benefícios: VR/VA de 28 reais e plano de saúde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Fonte das informações ao lado: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Cálculo de gasto com funcionário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Salários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Licença Office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Azure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7C81317-47FC-06C7-622E-2B543BCCE809}"/>
              </a:ext>
            </a:extLst>
          </p:cNvPr>
          <p:cNvSpPr txBox="1"/>
          <p:nvPr/>
        </p:nvSpPr>
        <p:spPr>
          <a:xfrm>
            <a:off x="7119257" y="1755326"/>
            <a:ext cx="4982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 final MENSAL dos gastos</a:t>
            </a:r>
          </a:p>
          <a:p>
            <a:pPr algn="just"/>
            <a:endParaRPr lang="pt-BR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R$ 188.933 * 1,1 (margem de erro) = R$ 207.826 no 1º mês (por conta dos computadores)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R$ 122.933 * 1,1 = R$ 135.226 nos próximos meses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F1EE111-5B68-C2A2-8482-A478C301CFA5}"/>
              </a:ext>
            </a:extLst>
          </p:cNvPr>
          <p:cNvSpPr txBox="1"/>
          <p:nvPr/>
        </p:nvSpPr>
        <p:spPr>
          <a:xfrm>
            <a:off x="7119257" y="2891266"/>
            <a:ext cx="4870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 ESTIMADO de arrecadação</a:t>
            </a:r>
          </a:p>
          <a:p>
            <a:pPr algn="just"/>
            <a:endParaRPr lang="pt-BR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R$ 207.826 * 3 = R$ 623.478 mensal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Caso tenhamos 10 clientes, podemos cobrar R$ 65.000 mensais de cada inicialmente.</a:t>
            </a:r>
          </a:p>
        </p:txBody>
      </p:sp>
    </p:spTree>
    <p:extLst>
      <p:ext uri="{BB962C8B-B14F-4D97-AF65-F5344CB8AC3E}">
        <p14:creationId xmlns:p14="http://schemas.microsoft.com/office/powerpoint/2010/main" val="2486598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Botão de ação: Retornar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9CC4574-6D4A-4405-B388-BFF2F2383730}"/>
              </a:ext>
            </a:extLst>
          </p:cNvPr>
          <p:cNvSpPr/>
          <p:nvPr/>
        </p:nvSpPr>
        <p:spPr>
          <a:xfrm>
            <a:off x="10145609" y="78755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21C00D4-6A2B-4333-8DA3-590F37AD4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64440"/>
              </p:ext>
            </p:extLst>
          </p:nvPr>
        </p:nvGraphicFramePr>
        <p:xfrm>
          <a:off x="455718" y="787552"/>
          <a:ext cx="3919870" cy="5143920"/>
        </p:xfrm>
        <a:graphic>
          <a:graphicData uri="http://schemas.openxmlformats.org/drawingml/2006/table">
            <a:tbl>
              <a:tblPr/>
              <a:tblGrid>
                <a:gridCol w="1513427">
                  <a:extLst>
                    <a:ext uri="{9D8B030D-6E8A-4147-A177-3AD203B41FA5}">
                      <a16:colId xmlns:a16="http://schemas.microsoft.com/office/drawing/2014/main" val="786357832"/>
                    </a:ext>
                  </a:extLst>
                </a:gridCol>
                <a:gridCol w="2406443">
                  <a:extLst>
                    <a:ext uri="{9D8B030D-6E8A-4147-A177-3AD203B41FA5}">
                      <a16:colId xmlns:a16="http://schemas.microsoft.com/office/drawing/2014/main" val="1007789526"/>
                    </a:ext>
                  </a:extLst>
                </a:gridCol>
              </a:tblGrid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Datas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285765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DT_NOTIFIC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do Preenchimento da ficha de notificação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636498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DT_SIN_PRI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dos Primeiros sintomas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493497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SEM_NOT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Semana epidemiológica em que o caso foi notificado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611115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SEM_PRI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Semana Epidemiológica do início dos sintomas.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00630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DT_NASC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de nascimento do paciente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54979"/>
                  </a:ext>
                </a:extLst>
              </a:tr>
              <a:tr h="18735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DT_UT_DOSE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da última dose de vacina contra gripe que o paciente tomou.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998376"/>
                  </a:ext>
                </a:extLst>
              </a:tr>
              <a:tr h="18735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DT_DOSEUNI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&gt;= 6 meses e &lt;= 8 anos, data da dose única para crianças vacinadas em campanhas de anos anteriores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737958"/>
                  </a:ext>
                </a:extLst>
              </a:tr>
              <a:tr h="18735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DT_1_DOSE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&gt;= 6 meses e &lt;= 8 anos, data da 1ª dose para crianças vacinadas pela primeira vez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29436"/>
                  </a:ext>
                </a:extLst>
              </a:tr>
              <a:tr h="18735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DT_2_DOSE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&gt;= 6 meses e &lt;= 8 anos data da 2ª dose para crianças vacinadas pela primeira vez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295857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DT_ANTIVIR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em que foi iniciado o tratamento com o antiviral.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992092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DT_INTERNA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da internação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812363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DT_ENTUTI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de entrada na UTI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23466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DT_SAIDUTI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de saída da UTI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723499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DT_RAIOX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do RX de tórax (se realizou)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726015"/>
                  </a:ext>
                </a:extLst>
              </a:tr>
              <a:tr h="18735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DT_COLETA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da coleta da amostra para realização do teste diagnóstico.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534174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DT_PCR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do exame PCR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479221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DT_EVOLUCA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da alta ou óbito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434706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DT_ENCERRA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do encerramento do caso.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475719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DT_DIGITA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de inclusão do registro no sistema.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531381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DT_VGM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em que foi realizada a viagem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853356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DT_RT_VGM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em que retornou de viagem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355317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DT_TOMO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realizou tomografia, especificar a data do exame.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351517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DT_RES_AN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do resultado do teste antigênico.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141434"/>
                  </a:ext>
                </a:extLst>
              </a:tr>
              <a:tr h="18735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DT_CO_SOR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da coleta do material para diagnóstico por Sorologia.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315077"/>
                  </a:ext>
                </a:extLst>
              </a:tr>
              <a:tr h="10351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DT_RES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do Resultado do Teste Sorológico</a:t>
                      </a:r>
                    </a:p>
                  </a:txBody>
                  <a:tcPr marL="7050" marR="7050" marT="7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356041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B3A0E037-1D4D-4843-8EC3-678FCF272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49565"/>
              </p:ext>
            </p:extLst>
          </p:nvPr>
        </p:nvGraphicFramePr>
        <p:xfrm>
          <a:off x="4488814" y="3790154"/>
          <a:ext cx="5295900" cy="2657475"/>
        </p:xfrm>
        <a:graphic>
          <a:graphicData uri="http://schemas.openxmlformats.org/drawingml/2006/table">
            <a:tbl>
              <a:tblPr/>
              <a:tblGrid>
                <a:gridCol w="2044700">
                  <a:extLst>
                    <a:ext uri="{9D8B030D-6E8A-4147-A177-3AD203B41FA5}">
                      <a16:colId xmlns:a16="http://schemas.microsoft.com/office/drawing/2014/main" val="3469373036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4026905556"/>
                    </a:ext>
                  </a:extLst>
                </a:gridCol>
              </a:tblGrid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Sintomas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396613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febre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88307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TOSSE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tosse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932452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GARGANTA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dor de garganta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218511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DISPNEIA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dispneia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348453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DESC_RESP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desconforto ao respirar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668800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SATURACAO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Saturação abaixo de 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566412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DIARREIA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diarreia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864037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VOMITO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vomito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301388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OUTRO_SIN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Outros sintomas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336565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OUTRO_DES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dos outros sintomas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501951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DOR_ABD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dor abdominal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730966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FADIGA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fadiga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945930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PERD_OLFT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perda de olfato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767281"/>
                  </a:ext>
                </a:extLst>
              </a:tr>
              <a:tr h="12505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PERD_PALA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perda de paladar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312424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61597C7-6D7A-4DA3-9C1F-7A73BFF1B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60846"/>
              </p:ext>
            </p:extLst>
          </p:nvPr>
        </p:nvGraphicFramePr>
        <p:xfrm>
          <a:off x="4488814" y="787553"/>
          <a:ext cx="5295900" cy="2889885"/>
        </p:xfrm>
        <a:graphic>
          <a:graphicData uri="http://schemas.openxmlformats.org/drawingml/2006/table">
            <a:tbl>
              <a:tblPr/>
              <a:tblGrid>
                <a:gridCol w="2044700">
                  <a:extLst>
                    <a:ext uri="{9D8B030D-6E8A-4147-A177-3AD203B41FA5}">
                      <a16:colId xmlns:a16="http://schemas.microsoft.com/office/drawing/2014/main" val="230878780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845298612"/>
                    </a:ext>
                  </a:extLst>
                </a:gridCol>
              </a:tblGrid>
              <a:tr h="10190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Fatores de risco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913286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PUERPERA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puérpera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580896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FATOR_RISC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apresenta algum fator de risco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332128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CARDIOPATI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cardiopatia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573102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HEMATOLOGI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condição hematológica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782018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SIND_DOWN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síndrome de </a:t>
                      </a:r>
                      <a:r>
                        <a:rPr lang="pt-BR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415459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condição hepática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083214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asma crônica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117454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DIABETES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diabetes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852452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NEUROLOGIC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condição neurológica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359491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PNEUMOPATI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condição pneumopática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637459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IMUNODEPRE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imunodeprimido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61471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com condição renal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470714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OBESIDADE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obeso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554337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OBES_IMC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638101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OUT_MORBI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Outra comorbidade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339977"/>
                  </a:ext>
                </a:extLst>
              </a:tr>
              <a:tr h="109576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MORB_DESC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da comorbidade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953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062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CD9363C5-420D-4666-9946-B7C121C66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046417"/>
              </p:ext>
            </p:extLst>
          </p:nvPr>
        </p:nvGraphicFramePr>
        <p:xfrm>
          <a:off x="5286861" y="787551"/>
          <a:ext cx="6451132" cy="5568810"/>
        </p:xfrm>
        <a:graphic>
          <a:graphicData uri="http://schemas.openxmlformats.org/drawingml/2006/table">
            <a:tbl>
              <a:tblPr/>
              <a:tblGrid>
                <a:gridCol w="2490724">
                  <a:extLst>
                    <a:ext uri="{9D8B030D-6E8A-4147-A177-3AD203B41FA5}">
                      <a16:colId xmlns:a16="http://schemas.microsoft.com/office/drawing/2014/main" val="4201084297"/>
                    </a:ext>
                  </a:extLst>
                </a:gridCol>
                <a:gridCol w="3960408">
                  <a:extLst>
                    <a:ext uri="{9D8B030D-6E8A-4147-A177-3AD203B41FA5}">
                      <a16:colId xmlns:a16="http://schemas.microsoft.com/office/drawing/2014/main" val="129545784"/>
                    </a:ext>
                  </a:extLst>
                </a:gridCol>
              </a:tblGrid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Doença e diagnóstico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8845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SURTO_SG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 proveniente de surto gripal (SG)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980549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NOSOCOMIAL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 de SRAG com infecção adquirida após internação.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10089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AVE_SUINO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Caso com contato direto com aves ou suínos.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305044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ANTIVIRAL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Usou antiviral contra gripe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356038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TP_ANTIVIR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 antiviral utilizado?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06686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OUT_ANTIV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o antiviral utilizado não foi Oseltamivir ou Zanamivir, informar qual antiviral foi utilizado.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494427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HOSPITAL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paciente foi internado?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988612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paciente foi internado em UTI?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562023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SUPORT_VEN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paciente fez uso de suporte ventilatório?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970632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RAIOX_RES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Informar resultado de Raio X de Tórax.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692529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RAIOX_OUT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Informar o resultado do RX de tórax se selecionado a opção 5-Outro.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433872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AMOSTRA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 realizado coleta de amostra para realização de teste diagnóstico?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052044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TP_AMOSTRA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 da amostra clínica coletada para o teste diagnóstico.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562392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OUT_AMOST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tipo da amostra clínica, caso diferente das listadas nas categorias do campo.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89116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PCR_RESUL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de RT-PCR/outro método por Biologia Molecular.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394652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POS_PCRFLU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da RT-PCR foi positivo para Influenza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859738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TP_FLU_PCR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o tipo de Influenza.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20353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PCR_FLUASU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Subtipo para Influenza A.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458339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FLUASU_OUT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Outro subtipo para Influenza A.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875679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PCR_FLUBLI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Linhagem para Influenza B.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76835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FLUBLI_OUT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Outra linhagem para Influenza B.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046065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POS_PCROUT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da RT-PCR foi positivo para outro vírus respiratório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53253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PCR_VSR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(VSR).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22621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PCR_PARA1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Parainfluenza 1.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098908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PCR_PARA2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Parainfluenza 2.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977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PCR_PARA3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Parainfluenza 3.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67613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PCR_PARA4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Parainfluenza 4.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926074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PCR_ADENO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Adenovírus.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71539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PCR_METAP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Metapneumovírus.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095480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PCR_BOCA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Bocavírus.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879288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PCR_RINO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Rinovírus.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71366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PCR_OUTRO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Outro vírus respiratório.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750665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DS_PCR_OUT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 do outro vírus respiratório identificado pelo RT-PCR.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244858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CLASSI_FIN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Diagnóstico final do caso.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315645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CLASSI_OUT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de qual outro agente etiológico foi identificado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379134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CRITERIO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Indicar qual o critério de confirmação.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377798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EVOLUCAO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Evolução do caso (variável resposta)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18144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HISTO_VGM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tem histórico de viagem internacional até 14 dias antes do início dos sintomas?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59228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PAIS_VGM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País onde foi realizada a viagem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228504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CO_PS_VGM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País onde foi realizada a viagem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167673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LO_PS_VGM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(cidade, estado, província e outros) onde foi realizada a viagem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26935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PCR_SARS2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diagnóstico do RT-PCR para (SARS-CoV-2).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4937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TOMO_RES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da tomografia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90417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TOMO_OUT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Informar o resultado da tomografia se selecionado a opção 5-Outro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509280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TP_TES_AN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 do teste antigênico que foi realizado.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93226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RES_AN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125937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POS_AN_FLU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 que foi positivo para Influenza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520900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TP_FLU_AN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Antigênico, para o tipo de Influenza.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683820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POS_AN_OUT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Antigênico, que foi positivo para outro vírus respiratório.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547688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AN_SARS2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Antigênico, para SARS-CoV-2.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107587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AN_VSR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Antigênico, para VSR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737369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AN_PARA1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Antigênico, para Parainfluenza 1.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820677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AN_PARA2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Antigênico, para Parainfluenza 2.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243826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AN_PARA3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Antigênico, para Parainfluenza 3.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619221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AN_ADENO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Antigênico. Adenovírus.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702802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AN_OUTRO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do Teste Antigênico Outro vírus respiratório.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63566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DS_AN_OUT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 do outro vírus respiratório identificado pelo Teste Antigênico.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635016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TP_AM_SOR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 de amostra sorológica que foi coletada.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761139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SOR_OUT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tipo da amostra clínica, caso diferente das listadas na categoria um (1) do campo.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056840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TP_SOR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 do Teste Sorológico que foi realizado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886165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OUT_SOR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 do tipo de Teste Sorológico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593800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RES_IGG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da Sorologia para SARS-CoV-2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684933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RES_IGM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da Sorologia para SARS-CoV-2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376560"/>
                  </a:ext>
                </a:extLst>
              </a:tr>
              <a:tr h="8567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RES_IGA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 da Sorologia para SARS-CoV-2</a:t>
                      </a:r>
                    </a:p>
                  </a:txBody>
                  <a:tcPr marL="2706" marR="2706" marT="27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458665"/>
                  </a:ext>
                </a:extLst>
              </a:tr>
            </a:tbl>
          </a:graphicData>
        </a:graphic>
      </p:graphicFrame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as 154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 base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FEE6DF5-3E68-44B6-9026-7C7CA2D5B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35700"/>
              </p:ext>
            </p:extLst>
          </p:nvPr>
        </p:nvGraphicFramePr>
        <p:xfrm>
          <a:off x="454007" y="787552"/>
          <a:ext cx="4639734" cy="5544555"/>
        </p:xfrm>
        <a:graphic>
          <a:graphicData uri="http://schemas.openxmlformats.org/drawingml/2006/table">
            <a:tbl>
              <a:tblPr/>
              <a:tblGrid>
                <a:gridCol w="1791361">
                  <a:extLst>
                    <a:ext uri="{9D8B030D-6E8A-4147-A177-3AD203B41FA5}">
                      <a16:colId xmlns:a16="http://schemas.microsoft.com/office/drawing/2014/main" val="2309140909"/>
                    </a:ext>
                  </a:extLst>
                </a:gridCol>
                <a:gridCol w="2848373">
                  <a:extLst>
                    <a:ext uri="{9D8B030D-6E8A-4147-A177-3AD203B41FA5}">
                      <a16:colId xmlns:a16="http://schemas.microsoft.com/office/drawing/2014/main" val="131249327"/>
                    </a:ext>
                  </a:extLst>
                </a:gridCol>
              </a:tblGrid>
              <a:tr h="47258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Geográficos e demográficos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929046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SG_UF_NOT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Código da UF da unidade de saúde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728071"/>
                  </a:ext>
                </a:extLst>
              </a:tr>
              <a:tr h="18623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ID_REGIONA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de Saúde onde está localizado o Município realizou a notificação.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601260"/>
                  </a:ext>
                </a:extLst>
              </a:tr>
              <a:tr h="18623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CO_REGIONA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de Saúde onde está localizado o Município realizou a notificação.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803216"/>
                  </a:ext>
                </a:extLst>
              </a:tr>
              <a:tr h="18623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ID_MUNICIP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Município onde está localizada a Unidade Sentinela que realizou a notificação.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990343"/>
                  </a:ext>
                </a:extLst>
              </a:tr>
              <a:tr h="18623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CO_MUN_NOT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Município onde está localizada a Unidade Sentinela que realizou a notificação.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95659"/>
                  </a:ext>
                </a:extLst>
              </a:tr>
              <a:tr h="18623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ID_UNIDADE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 Sentinela que realizou o atendimento, coleta de amostra e registro do caso.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276802"/>
                  </a:ext>
                </a:extLst>
              </a:tr>
              <a:tr h="18623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CO_UNI_NOT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 Sentinela que realizou o atendimento, coleta de amostra e registro do caso.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496378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CS_SEXO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Sexo do paciente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92891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NU_IDADE_N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Idade do paciente (dias, meses ou anos)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616950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TP_IDADE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 se a idade é em dias, meses ou anos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582701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CS_GESTANT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Idade gestacional da paciente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231502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CS_RACA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 ou raça declarada pelo paciente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370051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CS_ETINIA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Etnia do paciente quando indigena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547862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CS_ESCOL_N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Escolaridade do paciente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282693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ID_PAIS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País de residência do paciente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372301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CO_PAIS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País de residência do paciente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670311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SG_UF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UF do paciente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363712"/>
                  </a:ext>
                </a:extLst>
              </a:tr>
              <a:tr h="18623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ID_RG_RESI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de Saúde onde está localizado o Município de residência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455558"/>
                  </a:ext>
                </a:extLst>
              </a:tr>
              <a:tr h="18623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CO_RG_RESI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 de Saúde onde está localizado o Município de residência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195973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ID_MN_RESI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Município de residência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949116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CO_MUN_RES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Município de residência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330161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CS_ZONA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Zona geográfica do endereço de residência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681125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VACINA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Paciente vacinado contra gripe na última campanha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069119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MAE_VAC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paciente &lt; 6 meses, a mãe recebeu vacina?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071972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DT_VAC_MAE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da vacina da mãe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68426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M_AMAMENTA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 paciente &lt; 6 meses, a mãe amamenta a criança?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24120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SG_UF_INTE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 Federativa de internação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804398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ID_RG_INTE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 Federativa de internação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469721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CO_RG_INTE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 Federativa de internação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471988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ID_MN_INTE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 Federativa de internação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005831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CO_MU_INTE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 Federativa de internação do paciente.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983925"/>
                  </a:ext>
                </a:extLst>
              </a:tr>
              <a:tr h="18623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OUT_ANIM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Informar o animal que o paciente teve contato se selecionado a opção 3.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950209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PAC_COCBO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Ocupação profissional do paciente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95543"/>
                  </a:ext>
                </a:extLst>
              </a:tr>
              <a:tr h="102893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PAC_DSCBO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Ocupação profissional do paciente</a:t>
                      </a:r>
                    </a:p>
                  </a:txBody>
                  <a:tcPr marL="5145" marR="5145" marT="5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965108"/>
                  </a:ext>
                </a:extLst>
              </a:tr>
            </a:tbl>
          </a:graphicData>
        </a:graphic>
      </p:graphicFrame>
      <p:sp>
        <p:nvSpPr>
          <p:cNvPr id="21" name="Botão de ação: Retornar 2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0297B47-4821-40D5-AA34-2CA26945E865}"/>
              </a:ext>
            </a:extLst>
          </p:cNvPr>
          <p:cNvSpPr/>
          <p:nvPr/>
        </p:nvSpPr>
        <p:spPr>
          <a:xfrm>
            <a:off x="10145609" y="787552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68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021258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876492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Desempenho dos modelos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Escolha da técnica que melhor se adequa ao contexto de aplicação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Conclusões da análise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A5FB3CA9-33AC-43DE-A1A6-22AA62D0EC8A}"/>
              </a:ext>
            </a:extLst>
          </p:cNvPr>
          <p:cNvSpPr txBox="1"/>
          <p:nvPr/>
        </p:nvSpPr>
        <p:spPr>
          <a:xfrm>
            <a:off x="783943" y="2987959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Open Sans"/>
              </a:rPr>
              <a:t>Base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Filtros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</a:rPr>
              <a:t>aplicados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5;p18">
            <a:extLst>
              <a:ext uri="{FF2B5EF4-FFF2-40B4-BE49-F238E27FC236}">
                <a16:creationId xmlns:a16="http://schemas.microsoft.com/office/drawing/2014/main" id="{2AA814CE-1BEB-4542-BBA8-13C5E1BFF1E8}"/>
              </a:ext>
            </a:extLst>
          </p:cNvPr>
          <p:cNvSpPr txBox="1"/>
          <p:nvPr/>
        </p:nvSpPr>
        <p:spPr>
          <a:xfrm>
            <a:off x="2773791" y="2987959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das principais variáveis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Análise de valores faltantes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sym typeface="Open Sans"/>
              </a:rPr>
              <a:t>univariada</a:t>
            </a:r>
            <a:endParaRPr lang="pt-BR" sz="1200" dirty="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bivariada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A97957B5-1E92-BE93-071C-05AEF56F7D6B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15 modelos Baseline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LightGBM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Voting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Classifiers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Blend 5 modelos</a:t>
            </a: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Blend 13 modelos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Desempenho dos modelos</a:t>
            </a:r>
          </a:p>
        </p:txBody>
      </p:sp>
    </p:spTree>
    <p:extLst>
      <p:ext uri="{BB962C8B-B14F-4D97-AF65-F5344CB8AC3E}">
        <p14:creationId xmlns:p14="http://schemas.microsoft.com/office/powerpoint/2010/main" val="1245118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8"/>
            <a:ext cx="6842440" cy="8490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 importance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92571" y="1020703"/>
            <a:ext cx="66572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/>
                <a:hlinkClick r:id="rId4"/>
              </a:rPr>
              <a:t>Feature importance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: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calculada como a diminuição na impureza do nó ponderada pela probabilidade de alcançar esse nó. A probabilidade do nó pode ser calculada pelo número de amostras que chegam ao nó, dividido pelo número total de amostras. Quanto mais alto o valor, mais importante é o recurso.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A867CA2-3AE0-4977-B08C-58AB6F9ACFCD}"/>
              </a:ext>
            </a:extLst>
          </p:cNvPr>
          <p:cNvSpPr/>
          <p:nvPr/>
        </p:nvSpPr>
        <p:spPr>
          <a:xfrm>
            <a:off x="92571" y="5956239"/>
            <a:ext cx="60034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7: 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Gráfico de top 15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importances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a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</a:t>
            </a:r>
            <a:r>
              <a:rPr lang="pt-BR" sz="9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ável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mais importante para determinação do óbito é suporte ventilatório invasivo, seguido de idade e NÃO ir para a UTI.</a:t>
            </a:r>
            <a:endParaRPr kumimoji="0" lang="pt-BR" sz="90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0A62FFA-2C85-4089-867B-75B81D226FFE}"/>
              </a:ext>
            </a:extLst>
          </p:cNvPr>
          <p:cNvSpPr/>
          <p:nvPr/>
        </p:nvSpPr>
        <p:spPr>
          <a:xfrm>
            <a:off x="6842439" y="1028301"/>
            <a:ext cx="29573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9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Feature importance baseado em impureza podem enviesar resultados de bancos com variáveis com muitos valores únicos (alta cardinalidade), no caso, idade e tempo de atendimento, melhor explicado na parte de conclusões da etapa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1487507-749A-4BEE-8261-03789B11C94E}"/>
              </a:ext>
            </a:extLst>
          </p:cNvPr>
          <p:cNvSpPr/>
          <p:nvPr/>
        </p:nvSpPr>
        <p:spPr>
          <a:xfrm>
            <a:off x="6848790" y="2040910"/>
            <a:ext cx="502859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Interpretação: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“Suporte ventilatório INVASIVO”;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NÃO IR para a UTI é determinante para não ir a óbito;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Pessoas mais velhas são mais suscetíveis;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COVID-19 também tem um forte impacto nos casos de SRAG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este gráfico não é possível determinar se a variável aumenta ou diminui a chance de óbito, isto pode ser visto através do SHAP.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Comorbidades como imunodepressão e neurológicas aparecem no gráfico.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91BF7C-5D92-409D-B233-3150A84A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1" y="2142058"/>
            <a:ext cx="6749868" cy="37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51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Profundidade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min_leaf_samples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Botão de ação: Retornar 20">
            <a:hlinkClick r:id="rId4" action="ppaction://hlinksldjump"/>
            <a:extLst>
              <a:ext uri="{FF2B5EF4-FFF2-40B4-BE49-F238E27FC236}">
                <a16:creationId xmlns:a16="http://schemas.microsoft.com/office/drawing/2014/main" id="{80297B47-4821-40D5-AA34-2CA26945E865}"/>
              </a:ext>
            </a:extLst>
          </p:cNvPr>
          <p:cNvSpPr/>
          <p:nvPr/>
        </p:nvSpPr>
        <p:spPr>
          <a:xfrm>
            <a:off x="10450409" y="465230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661C480-7577-4F20-A803-BCD4A86FC418}"/>
              </a:ext>
            </a:extLst>
          </p:cNvPr>
          <p:cNvGrpSpPr/>
          <p:nvPr/>
        </p:nvGrpSpPr>
        <p:grpSpPr>
          <a:xfrm>
            <a:off x="360000" y="2970757"/>
            <a:ext cx="3491856" cy="2871091"/>
            <a:chOff x="311269" y="1956534"/>
            <a:chExt cx="4132304" cy="3310870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133BD61-34BB-4404-ABDF-A57C20C335A4}"/>
                </a:ext>
              </a:extLst>
            </p:cNvPr>
            <p:cNvSpPr txBox="1"/>
            <p:nvPr/>
          </p:nvSpPr>
          <p:spPr>
            <a:xfrm>
              <a:off x="2901163" y="5005794"/>
              <a:ext cx="15424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Profundidade da árvore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33C629C-B581-4FFC-B19C-F4480B271D08}"/>
                </a:ext>
              </a:extLst>
            </p:cNvPr>
            <p:cNvSpPr txBox="1"/>
            <p:nvPr/>
          </p:nvSpPr>
          <p:spPr>
            <a:xfrm rot="16200000">
              <a:off x="-701475" y="2969278"/>
              <a:ext cx="2335079" cy="309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Acurácia e AUC na base de teste</a:t>
              </a:r>
            </a:p>
          </p:txBody>
        </p: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F2A25D12-B148-480D-9914-69BB58805914}"/>
              </a:ext>
            </a:extLst>
          </p:cNvPr>
          <p:cNvSpPr/>
          <p:nvPr/>
        </p:nvSpPr>
        <p:spPr>
          <a:xfrm>
            <a:off x="490803" y="5922124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9: 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Gráfico de redução de acurácia no teste com aumento da profundida de da árvore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uma árvore muito profunda piora a acurácia do modelo na base de teste</a:t>
            </a:r>
            <a:endParaRPr kumimoji="0" lang="pt-BR" sz="90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39106B1-E91C-4852-BD43-A92DEE713493}"/>
              </a:ext>
            </a:extLst>
          </p:cNvPr>
          <p:cNvSpPr/>
          <p:nvPr/>
        </p:nvSpPr>
        <p:spPr>
          <a:xfrm>
            <a:off x="6057236" y="5911487"/>
            <a:ext cx="600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10: 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Gráfico de redução de acurácia no teste aumento do </a:t>
            </a:r>
            <a:r>
              <a:rPr lang="pt-BR" sz="9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hiperparâmetro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9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min_samples_leaf</a:t>
            </a:r>
            <a:endParaRPr lang="pt-BR" sz="9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não há uma redução significativa na acurácia quando se aumenta o </a:t>
            </a:r>
            <a:r>
              <a:rPr lang="pt-BR" sz="9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min_samples_leaf</a:t>
            </a:r>
            <a:endParaRPr kumimoji="0" lang="pt-BR" sz="90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04673B3-4957-4846-AF5A-EDA68D627E80}"/>
              </a:ext>
            </a:extLst>
          </p:cNvPr>
          <p:cNvSpPr/>
          <p:nvPr/>
        </p:nvSpPr>
        <p:spPr>
          <a:xfrm>
            <a:off x="0" y="1002668"/>
            <a:ext cx="12171576" cy="114281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05B0645-0EF9-4DCE-BC09-E004A99F5F98}"/>
              </a:ext>
            </a:extLst>
          </p:cNvPr>
          <p:cNvSpPr/>
          <p:nvPr/>
        </p:nvSpPr>
        <p:spPr>
          <a:xfrm>
            <a:off x="92571" y="1020703"/>
            <a:ext cx="117395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Por se tratar de um modelo com muitas variáveis, torna-se difícil plotar a árvore final, por conta disso, é preciso selecionar uma profundidade que permita uma plotagem ao mesmo tempo que impede o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overfit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do modelo, assim, como se observa no gráfico, profundidade 10 (ponto 9) tem um bom custo benefício, pois não diminui a acurácia e permite a plotagem da árvore.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Alteração de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min_samples_leaf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provoca mudança significativa na acurácia, porém diminui o tamanho da árvore e permite uma plotagem melhor, assim optei por utilizar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min_samples_leaf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= 100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949FD6-1F71-4725-964F-2F67809A27E5}"/>
              </a:ext>
            </a:extLst>
          </p:cNvPr>
          <p:cNvSpPr txBox="1"/>
          <p:nvPr/>
        </p:nvSpPr>
        <p:spPr>
          <a:xfrm rot="16200000">
            <a:off x="5344682" y="3911875"/>
            <a:ext cx="1425108" cy="221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Acurácia na base de teste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F5C85E-3C31-479D-BCA4-36E47824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57" y="2210374"/>
            <a:ext cx="5158547" cy="338171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A6049E6-5222-43BE-9AFF-364ADEF55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800" y="2292296"/>
            <a:ext cx="5062515" cy="32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28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123233" y="6492875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Valores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faltantes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categoria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“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Ignorado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”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0" y="1019448"/>
            <a:ext cx="9171708" cy="155749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43540" y="1066173"/>
            <a:ext cx="905380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com valores faltantes</a:t>
            </a:r>
            <a:r>
              <a:rPr lang="pt-BR" sz="1400" b="1" i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não triviais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variáveis de sintomas, comorbidades, internação em UTI, suporte ventilatório, antiviral e vacinas possuem valores faltantes não triviais que não podem ser eliminados e nem transformados em outra categoria por não se assemelharem a nenhuma categoria e por terem alta taxa de óbito. </a:t>
            </a:r>
          </a:p>
          <a:p>
            <a:pPr marL="625475" lvl="1" indent="-168275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Os faltantes podem indicar que o agente de saúde não preencheu o BD corretamente ou não perguntou ao paciente ou o paciente já chegou em estado de internação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Além dos faltantes, há também a categoria “Ignorado” que indica que a variável foi ignorada no atendimento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7C173C3-E400-42CC-853A-4C5EDC1155E0}"/>
              </a:ext>
            </a:extLst>
          </p:cNvPr>
          <p:cNvSpPr/>
          <p:nvPr/>
        </p:nvSpPr>
        <p:spPr>
          <a:xfrm>
            <a:off x="210873" y="2679715"/>
            <a:ext cx="8960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variáveis abaixo foram cruzadas com a variável resposta para entender a taxa de óbito de cada uma das categorias.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1 – Sim, 2 – Não, 9 – Ignorado, 30 -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596E99-02E4-417E-9DA7-976FDF619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56" y="3249466"/>
            <a:ext cx="4990140" cy="2570887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B5B74828-AFA5-46AF-8438-2ED4F5328C0E}"/>
              </a:ext>
            </a:extLst>
          </p:cNvPr>
          <p:cNvSpPr/>
          <p:nvPr/>
        </p:nvSpPr>
        <p:spPr>
          <a:xfrm>
            <a:off x="334735" y="5791827"/>
            <a:ext cx="523858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1: 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Gráfico das classes de Perda Olfativa x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Evolucao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a classe “Ignorado” e os </a:t>
            </a:r>
            <a:r>
              <a:rPr kumimoji="0" lang="pt-BR" sz="90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missings</a:t>
            </a:r>
            <a:r>
              <a:rPr kumimoji="0" lang="pt-BR" sz="90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possuem, proporcionalmente, mais mortes que a classe “Sim” e a “Não”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C4A2A5-4D5B-49E9-9163-0200DB80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1999"/>
            <a:ext cx="5034059" cy="2523925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A3495382-8415-41AA-857A-EA9220DBEC82}"/>
              </a:ext>
            </a:extLst>
          </p:cNvPr>
          <p:cNvSpPr/>
          <p:nvPr/>
        </p:nvSpPr>
        <p:spPr>
          <a:xfrm>
            <a:off x="5933479" y="5755924"/>
            <a:ext cx="523858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Figura 2: 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Gráfico das classes de Cardiopatia x 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Evolucao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Observa-se que a classe “Ignorado” possuem, proporcionalmente, uma quantidade de mortes semelhante a classe “Sim”. Já os </a:t>
            </a:r>
            <a:r>
              <a:rPr kumimoji="0" lang="pt-BR" sz="90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missings</a:t>
            </a:r>
            <a:r>
              <a:rPr kumimoji="0" lang="pt-BR" sz="90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possuem menos mortes que todas as outras classes.</a:t>
            </a:r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53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36984" y="20556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—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Fórmulas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LOREM IPSUM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LOREM IPSUM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4494866-CE4F-31CF-2D88-7921856C7BC8}"/>
                  </a:ext>
                </a:extLst>
              </p:cNvPr>
              <p:cNvSpPr txBox="1"/>
              <p:nvPr/>
            </p:nvSpPr>
            <p:spPr>
              <a:xfrm>
                <a:off x="920725" y="2172242"/>
                <a:ext cx="2829942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𝑆𝑒𝑛𝑠𝑖𝑏𝑖𝑙𝑖𝑑𝑎𝑑𝑒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4494866-CE4F-31CF-2D88-7921856C7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25" y="2172242"/>
                <a:ext cx="2829942" cy="615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D53FEA-F4A0-676B-2960-3539BF376251}"/>
                  </a:ext>
                </a:extLst>
              </p:cNvPr>
              <p:cNvSpPr txBox="1"/>
              <p:nvPr/>
            </p:nvSpPr>
            <p:spPr>
              <a:xfrm>
                <a:off x="4353461" y="2172242"/>
                <a:ext cx="2988639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𝐸𝑠𝑝𝑒𝑐𝑖𝑓𝑖𝑐𝑖𝑑𝑎𝑑𝑒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7D53FEA-F4A0-676B-2960-3539BF376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461" y="2172242"/>
                <a:ext cx="2988639" cy="615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425F4EE-D4B0-E89B-B591-E9C524AF2285}"/>
                  </a:ext>
                </a:extLst>
              </p:cNvPr>
              <p:cNvSpPr txBox="1"/>
              <p:nvPr/>
            </p:nvSpPr>
            <p:spPr>
              <a:xfrm>
                <a:off x="2013253" y="1417796"/>
                <a:ext cx="3500638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𝐴𝑐𝑢𝑟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𝑐𝑖𝑎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425F4EE-D4B0-E89B-B591-E9C524AF2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253" y="1417796"/>
                <a:ext cx="3500638" cy="615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9">
            <a:extLst>
              <a:ext uri="{FF2B5EF4-FFF2-40B4-BE49-F238E27FC236}">
                <a16:creationId xmlns:a16="http://schemas.microsoft.com/office/drawing/2014/main" id="{5DC71AA7-1FE5-E0B3-5967-A76D595D7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79" y="1036868"/>
            <a:ext cx="2628805" cy="31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Fórmulas das métricas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89C87D1-B5E0-0B8F-41D0-78314E058C7D}"/>
                  </a:ext>
                </a:extLst>
              </p:cNvPr>
              <p:cNvSpPr txBox="1"/>
              <p:nvPr/>
            </p:nvSpPr>
            <p:spPr>
              <a:xfrm>
                <a:off x="7944894" y="2172242"/>
                <a:ext cx="2289729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𝑃𝑟𝑒𝑐𝑖𝑠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89C87D1-B5E0-0B8F-41D0-78314E058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894" y="2172242"/>
                <a:ext cx="2289729" cy="615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D8F40C49-1484-0410-0F02-3196BD54C4AA}"/>
              </a:ext>
            </a:extLst>
          </p:cNvPr>
          <p:cNvSpPr txBox="1"/>
          <p:nvPr/>
        </p:nvSpPr>
        <p:spPr>
          <a:xfrm>
            <a:off x="10498023" y="1144963"/>
            <a:ext cx="13917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Legenda:</a:t>
            </a:r>
          </a:p>
          <a:p>
            <a:r>
              <a:rPr lang="pt-B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VP = Verdadeiro positivo</a:t>
            </a:r>
          </a:p>
          <a:p>
            <a:r>
              <a:rPr lang="pt-B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VN = Verdadeiro negativo</a:t>
            </a:r>
          </a:p>
          <a:p>
            <a:r>
              <a:rPr lang="pt-B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FP = Falso positivo</a:t>
            </a:r>
          </a:p>
          <a:p>
            <a:r>
              <a:rPr lang="pt-B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FN = Falso negativo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04B1EFC-1716-F1A3-78B0-F473D3A22ED2}"/>
                  </a:ext>
                </a:extLst>
              </p:cNvPr>
              <p:cNvSpPr txBox="1"/>
              <p:nvPr/>
            </p:nvSpPr>
            <p:spPr>
              <a:xfrm>
                <a:off x="5906408" y="1408864"/>
                <a:ext cx="3666901" cy="622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𝑆𝑒𝑛𝑠𝑖𝑏𝑖𝑙𝑖𝑑𝑎𝑑𝑒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𝑆𝑒𝑛𝑠𝑖𝑏𝑖𝑙𝑖𝑑𝑎𝑑𝑒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04B1EFC-1716-F1A3-78B0-F473D3A2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408" y="1408864"/>
                <a:ext cx="3666901" cy="622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70"/>
            <a:ext cx="7772400" cy="3693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59999" y="165600"/>
            <a:ext cx="9446473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9.iii. Plano de Marketing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VISÃO DE NEGÓCIOS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Plano de Marketing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0" y="1039922"/>
            <a:ext cx="80523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o valor agregado da análise, é possível desenvolver um plano de marketing para evolução da empresa.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C1310B-417C-CC4C-0CE4-07D332C7851B}"/>
              </a:ext>
            </a:extLst>
          </p:cNvPr>
          <p:cNvSpPr txBox="1"/>
          <p:nvPr/>
        </p:nvSpPr>
        <p:spPr>
          <a:xfrm>
            <a:off x="278296" y="1533090"/>
            <a:ext cx="749410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Produto + Branding = Brand </a:t>
            </a:r>
            <a:r>
              <a:rPr lang="pt-BR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Equity</a:t>
            </a:r>
            <a:endParaRPr lang="pt-BR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Mídia Própria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 com informações sobre as análises, fontes de dados, como é a implementação nas empresas e benefícios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Perfil no LinkedIn com informações do negócio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Blog com curiosidades sobre ML aplicadas ao negócio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Mídia Paga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Exposição do negócio no LinkedIn com publicações pagas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Webinars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Participação em eventos do mercado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Exposições em feiras de negócio</a:t>
            </a:r>
          </a:p>
          <a:p>
            <a:endParaRPr lang="pt-BR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Mídia Ganha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 de busca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Menções em mídias sociais (engajamento da marca)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melhor exposição do negócio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Identificação do valor percebido pelo cliente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 adequada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Retroalimentação do esquema de comunicação da marca através de dados coletados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25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966667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876492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sym typeface="Open Sans"/>
              </a:rPr>
              <a:t>Desempenho dos modelos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Escolha da técnica que melhor se adequa ao contexto de aplicação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sym typeface="Open Sans"/>
              </a:rPr>
              <a:t>Conclusões da análise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4" name="Google Shape;115;p18">
            <a:extLst>
              <a:ext uri="{FF2B5EF4-FFF2-40B4-BE49-F238E27FC236}">
                <a16:creationId xmlns:a16="http://schemas.microsoft.com/office/drawing/2014/main" id="{A5FB3CA9-33AC-43DE-A1A6-22AA62D0EC8A}"/>
              </a:ext>
            </a:extLst>
          </p:cNvPr>
          <p:cNvSpPr txBox="1"/>
          <p:nvPr/>
        </p:nvSpPr>
        <p:spPr>
          <a:xfrm>
            <a:off x="783943" y="2987959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Contextualização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Open Sans"/>
              </a:rPr>
              <a:t>Base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Filtros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434343"/>
                </a:solidFill>
                <a:latin typeface="Open Sans"/>
              </a:rPr>
              <a:t>aplicados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5;p18">
            <a:extLst>
              <a:ext uri="{FF2B5EF4-FFF2-40B4-BE49-F238E27FC236}">
                <a16:creationId xmlns:a16="http://schemas.microsoft.com/office/drawing/2014/main" id="{2AA814CE-1BEB-4542-BBA8-13C5E1BFF1E8}"/>
              </a:ext>
            </a:extLst>
          </p:cNvPr>
          <p:cNvSpPr txBox="1"/>
          <p:nvPr/>
        </p:nvSpPr>
        <p:spPr>
          <a:xfrm>
            <a:off x="2773791" y="2987959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Análise das principais variáveis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Análise de valores faltantes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sym typeface="Open Sans"/>
              </a:rPr>
              <a:t>Análise </a:t>
            </a:r>
            <a:r>
              <a:rPr lang="pt-BR" sz="1200" dirty="0" err="1">
                <a:solidFill>
                  <a:schemeClr val="bg1">
                    <a:lumMod val="85000"/>
                  </a:schemeClr>
                </a:solidFill>
                <a:latin typeface="Open Sans"/>
                <a:sym typeface="Open Sans"/>
              </a:rPr>
              <a:t>univariada</a:t>
            </a:r>
            <a:endParaRPr lang="pt-BR" sz="1200" dirty="0">
              <a:solidFill>
                <a:schemeClr val="bg1">
                  <a:lumMod val="85000"/>
                </a:schemeClr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bivariada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A47AF59E-5EF9-BB35-E0C7-61637E1D87E7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15 modelos Baseline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LightGBM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Voting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Classifiers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Blend 5 modelos</a:t>
            </a:r>
          </a:p>
          <a:p>
            <a:pPr marL="354013" lvl="1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Blend 13 modelos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Desempenho dos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5814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D45B0D0-148A-4296-B01A-AD8E94068B2E}"/>
              </a:ext>
            </a:extLst>
          </p:cNvPr>
          <p:cNvSpPr/>
          <p:nvPr/>
        </p:nvSpPr>
        <p:spPr>
          <a:xfrm>
            <a:off x="3702969" y="898523"/>
            <a:ext cx="72000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trabalho consiste em quatro objetivos principais, eles são: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Identificar o que não pode faltar na triagem de um paciente com suspeita de SRAG, como sintomas, morbidades, entre outros;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Entender como a COVID-19 impactou nos diagnósticos, número de casos, principais sintomas e óbitos da SRAG no Brasil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identificar a probabilidade de óbito e seus principais fatores de influência;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Entender a evolução de um paciente que dá entrada em uma unidade do SUS com SRAG.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Idealizar uma implementação da ideia através de uma startup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análises serão realizadas utilizando bases históricas sobre a doença que podem ser encontradas no OpendataSUS, sendo correspondentes aos anos de 2020 e 2021.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estatísticos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identificarão as principais características que precisam ser entendidas nos pacientes no momento na triagem para direcionar melhor o tratamento, além de mostrar a trilha do paciente que pode vir a óbito. O modelo também pode ser utilizado ao longo do atendimento do paciente de modo a entender sua probabilidade de sobrevivência e direcionar melhor o tratamento para salvar sua vida.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forma, as clinicas e hospitais privados e o sistema de saúde poderão se preparar melhor para atender os pacientes e prover os melhores cuidados individualmente para cada um. Além disso, será possível entender melhor como a SRAG e a COVID-19 funcionam.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EBD006-ED8D-4EF6-A9EE-6E2BC6919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8" t="1939" r="37411" b="458"/>
          <a:stretch/>
        </p:blipFill>
        <p:spPr>
          <a:xfrm>
            <a:off x="-4114" y="0"/>
            <a:ext cx="3236022" cy="6858000"/>
          </a:xfrm>
          <a:prstGeom prst="rect">
            <a:avLst/>
          </a:prstGeom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7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231909" y="19013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1.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orona virus fundo azul | Vetor Premium">
            <a:extLst>
              <a:ext uri="{FF2B5EF4-FFF2-40B4-BE49-F238E27FC236}">
                <a16:creationId xmlns:a16="http://schemas.microsoft.com/office/drawing/2014/main" id="{559319A4-E6B1-422E-B3E7-300DB6917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r="61814"/>
          <a:stretch/>
        </p:blipFill>
        <p:spPr bwMode="auto">
          <a:xfrm>
            <a:off x="-44108" y="0"/>
            <a:ext cx="3223173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62;p13">
            <a:extLst>
              <a:ext uri="{FF2B5EF4-FFF2-40B4-BE49-F238E27FC236}">
                <a16:creationId xmlns:a16="http://schemas.microsoft.com/office/drawing/2014/main" id="{F77B6785-914F-45D8-ABB1-BCCCA3BB44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269860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13726B39-CA4F-4DC2-AFED-1FB191095BFE}"/>
              </a:ext>
            </a:extLst>
          </p:cNvPr>
          <p:cNvSpPr/>
          <p:nvPr/>
        </p:nvSpPr>
        <p:spPr>
          <a:xfrm>
            <a:off x="3656037" y="1095643"/>
            <a:ext cx="7200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síndrome respiratória aguda grave (SRAG) é uma doença desencadeada por uma lesão nos alvéolos pulmonares normalmente associada à inflamação e acúmulo de líquido nos pulmões. Entre os principais sintomas da SRAG estão a dificuldade de respirar, sensação de pressão no peito, lábios arroxeados e baixa oxigenação no sangue, podendo levar a sequelas permanentes e óbito. Os principais patógenos associados à SRAG são: os vírus Influenza,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Adenovirus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vírus sincicial e a COVID-19.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 o advento da COVID-19, em 2020 no Brasil, os casos de SRAG cresceram mais de 1.600%, com um aumento de 3.600% em casos que evoluíram para óbito, em comparação com o ano de 2019.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Desse modo, faz-se necessária uma análise mais a fundo para entender, historicamente, quais as variáveis analisadas de um paciente com SRAG até 2018, antes da pandemia, e quais são estes fatores hoje, com a pandemia de COVID-19, necessariamente, o que é olhado hoje.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 análise baseada em dados é uma ferramenta de suporte para hospitais privados e o SUS, para ser utilizada como auxílio na previsão de evolução do paciente com SRAG, possibilitando um cuidado mais individual para cada paciente, diminuindo as chances de óbito.</a:t>
            </a: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8A77082-B889-4143-BDC0-3DE1A822E494}"/>
              </a:ext>
            </a:extLst>
          </p:cNvPr>
          <p:cNvSpPr/>
          <p:nvPr/>
        </p:nvSpPr>
        <p:spPr>
          <a:xfrm>
            <a:off x="3337271" y="6121942"/>
            <a:ext cx="7200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Fonte: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[1] </a:t>
            </a:r>
            <a:r>
              <a:rPr lang="pt-BR" sz="9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Niquini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R.P. SRAG por COVID-19 no Brasil: descrição e comparação de características demográficas e comorbidades com SRAG por influenza e com a população geral, Cad. Saúde Pública 2020.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[1] https://bioemfoco.com.br/noticia/o-que-e-sindrome-respiratoria-aguda-grave-srag/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442626D-1225-424A-9895-6BDE65CDE83E}"/>
              </a:ext>
            </a:extLst>
          </p:cNvPr>
          <p:cNvSpPr txBox="1"/>
          <p:nvPr/>
        </p:nvSpPr>
        <p:spPr>
          <a:xfrm>
            <a:off x="10451946" y="2110321"/>
            <a:ext cx="40409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[1]</a:t>
            </a:r>
            <a:endParaRPr lang="pt-BR" sz="140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B0AF4C1-7B09-4B0C-9442-E4EFEFA2F70D}"/>
              </a:ext>
            </a:extLst>
          </p:cNvPr>
          <p:cNvSpPr txBox="1">
            <a:spLocks/>
          </p:cNvSpPr>
          <p:nvPr/>
        </p:nvSpPr>
        <p:spPr>
          <a:xfrm>
            <a:off x="3231909" y="19013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2.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50" name="Picture 2" descr="Black and Gray Laptop Computer · Free Stock Photo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0"/>
            <a:ext cx="3231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BE002DD-6429-41AB-BE7C-2D9EC02F237A}"/>
              </a:ext>
            </a:extLst>
          </p:cNvPr>
          <p:cNvSpPr/>
          <p:nvPr/>
        </p:nvSpPr>
        <p:spPr>
          <a:xfrm>
            <a:off x="3656037" y="1022025"/>
            <a:ext cx="720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bases de dados podem ser encontradas no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OpendataSUS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através dos links: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5"/>
              </a:rPr>
              <a:t>Base de 2020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6"/>
              </a:rPr>
              <a:t>Base de 2021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modelagem será feita com uma união das bases de 2020 e 2021, assim conseguimos ter uma exposição da época onde a vacina não existia e com a vacina no braço dos brasileiros.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separação entre treino e teste será feita com a data da notificação do caso reportada na base: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treino terá casos de 01/04/2020 até 30/06/2021.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teste irá de 01/07/2021 até 11/12/2021 (data que a base foi postada no site)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 divisão permite uma proporção de, 79,6% treino e 20,4% teste.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DC4B1B1-65FB-4AE2-AF6D-281EF697B560}"/>
              </a:ext>
            </a:extLst>
          </p:cNvPr>
          <p:cNvSpPr txBox="1">
            <a:spLocks/>
          </p:cNvSpPr>
          <p:nvPr/>
        </p:nvSpPr>
        <p:spPr>
          <a:xfrm>
            <a:off x="3231909" y="19013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 Bases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7696</TotalTime>
  <Words>10969</Words>
  <Application>Microsoft Office PowerPoint</Application>
  <PresentationFormat>Widescreen</PresentationFormat>
  <Paragraphs>1942</Paragraphs>
  <Slides>54</Slides>
  <Notes>5</Notes>
  <HiddenSlides>7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Open sans</vt:lpstr>
      <vt:lpstr>Open sans</vt:lpstr>
      <vt:lpstr>Symbol</vt:lpstr>
      <vt:lpstr>Times New Roman</vt:lpstr>
      <vt:lpstr>Tema do Office</vt:lpstr>
      <vt:lpstr>Simple Light</vt:lpstr>
      <vt:lpstr>Acrobat 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Guilherme Elias</cp:lastModifiedBy>
  <cp:revision>638</cp:revision>
  <cp:lastPrinted>2022-10-06T17:43:26Z</cp:lastPrinted>
  <dcterms:created xsi:type="dcterms:W3CDTF">2020-04-08T18:00:12Z</dcterms:created>
  <dcterms:modified xsi:type="dcterms:W3CDTF">2022-10-06T20:39:26Z</dcterms:modified>
</cp:coreProperties>
</file>